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2">
  <p:sldMasterIdLst>
    <p:sldMasterId id="2147483648" r:id="rId1"/>
  </p:sldMasterIdLst>
  <p:notesMasterIdLst>
    <p:notesMasterId r:id="rId15"/>
  </p:notesMasterIdLst>
  <p:sldIdLst>
    <p:sldId id="308" r:id="rId2"/>
    <p:sldId id="288" r:id="rId3"/>
    <p:sldId id="289" r:id="rId4"/>
    <p:sldId id="290" r:id="rId5"/>
    <p:sldId id="305" r:id="rId6"/>
    <p:sldId id="295" r:id="rId7"/>
    <p:sldId id="291" r:id="rId8"/>
    <p:sldId id="307" r:id="rId9"/>
    <p:sldId id="296" r:id="rId10"/>
    <p:sldId id="306" r:id="rId11"/>
    <p:sldId id="287" r:id="rId12"/>
    <p:sldId id="299" r:id="rId13"/>
    <p:sldId id="300" r:id="rId14"/>
  </p:sldIdLst>
  <p:sldSz cx="12192000" cy="6858000"/>
  <p:notesSz cx="6858000" cy="9144000"/>
  <p:embeddedFontLst>
    <p:embeddedFont>
      <p:font typeface="Open Sans Extrabold" panose="020B0906030804020204" pitchFamily="34" charset="0"/>
      <p:bold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League Spartan" panose="00000800000000000000" pitchFamily="50" charset="0"/>
      <p:bold r:id="rId24"/>
    </p:embeddedFont>
    <p:embeddedFont>
      <p:font typeface="Open Sans Light" panose="020B0306030504020204" pitchFamily="34" charset="0"/>
      <p:regular r:id="rId25"/>
      <p:italic r:id="rId26"/>
    </p:embeddedFont>
    <p:embeddedFont>
      <p:font typeface="Gill Sans MT" panose="020B0502020104020203" pitchFamily="34" charset="0"/>
      <p:regular r:id="rId27"/>
      <p:bold r:id="rId28"/>
      <p:italic r:id="rId29"/>
      <p:boldItalic r:id="rId30"/>
    </p:embeddedFont>
    <p:embeddedFont>
      <p:font typeface="Lato" panose="020F0502020204030203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Martin" initials="SM" lastIdx="100" clrIdx="0">
    <p:extLst/>
  </p:cmAuthor>
  <p:cmAuthor id="2" name="Karen" initials="KS" lastIdx="7" clrIdx="1"/>
  <p:cmAuthor id="3" name="Jenny Barksfield" initials="JB" lastIdx="12" clrIdx="2">
    <p:extLst>
      <p:ext uri="{19B8F6BF-5375-455C-9EA6-DF929625EA0E}">
        <p15:presenceInfo xmlns:p15="http://schemas.microsoft.com/office/powerpoint/2012/main" userId="S-1-5-21-1285066173-1815393381-3561576999-2204" providerId="AD"/>
      </p:ext>
    </p:extLst>
  </p:cmAuthor>
  <p:cmAuthor id="4" name="Jenny Fox" initials="JF" lastIdx="7" clrIdx="3">
    <p:extLst>
      <p:ext uri="{19B8F6BF-5375-455C-9EA6-DF929625EA0E}">
        <p15:presenceInfo xmlns:p15="http://schemas.microsoft.com/office/powerpoint/2012/main" userId="S-1-5-21-1285066173-1815393381-3561576999-2620" providerId="AD"/>
      </p:ext>
    </p:extLst>
  </p:cmAuthor>
  <p:cmAuthor id="5" name="Helen Emerson" initials="HE" lastIdx="3" clrIdx="4">
    <p:extLst>
      <p:ext uri="{19B8F6BF-5375-455C-9EA6-DF929625EA0E}">
        <p15:presenceInfo xmlns:p15="http://schemas.microsoft.com/office/powerpoint/2012/main" userId="S-1-5-21-1285066173-1815393381-3561576999-2635" providerId="AD"/>
      </p:ext>
    </p:extLst>
  </p:cmAuthor>
  <p:cmAuthor id="6" name="Bethan Miller" initials="BM" lastIdx="28" clrIdx="5">
    <p:extLst>
      <p:ext uri="{19B8F6BF-5375-455C-9EA6-DF929625EA0E}">
        <p15:presenceInfo xmlns:p15="http://schemas.microsoft.com/office/powerpoint/2012/main" userId="S-1-5-21-1285066173-1815393381-3561576999-26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519E"/>
    <a:srgbClr val="747679"/>
    <a:srgbClr val="CC66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9188" autoAdjust="0"/>
  </p:normalViewPr>
  <p:slideViewPr>
    <p:cSldViewPr snapToGrid="0">
      <p:cViewPr varScale="1">
        <p:scale>
          <a:sx n="91" d="100"/>
          <a:sy n="91" d="100"/>
        </p:scale>
        <p:origin x="13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87F6F-9843-49C6-B98B-30FABCBEA948}" type="datetimeFigureOut">
              <a:rPr lang="en-GB" smtClean="0"/>
              <a:t>16/04/2020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DB251-18AC-41D5-959F-F289AB9175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36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boys-kids-children-two-pair-286151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B251-18AC-41D5-959F-F289AB9175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321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071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spcAft>
                <a:spcPts val="0"/>
              </a:spcAft>
            </a:pPr>
            <a:endParaRPr lang="en-GB" b="0" i="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894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0" dirty="0" smtClean="0">
              <a:hlinkClick r:id="rId3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066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179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B251-18AC-41D5-959F-F289AB9175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263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91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endParaRPr lang="en-GB" dirty="0" smtClean="0">
              <a:effectLst/>
            </a:endParaRPr>
          </a:p>
          <a:p>
            <a:pPr algn="l">
              <a:lnSpc>
                <a:spcPct val="115000"/>
              </a:lnSpc>
              <a:spcAft>
                <a:spcPts val="0"/>
              </a:spcAft>
            </a:pPr>
            <a:endParaRPr lang="en-GB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566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B251-18AC-41D5-959F-F289AB9175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405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076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6660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593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635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4470F4-175C-4A70-8ECA-46736DE131CE}" type="datetime1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PSHE Association 2018  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684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D82577-5986-4170-AE62-BB82E79D9AE7}" type="datetime1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PSHE Association 2018  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08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DC40F6-1D2E-4892-9964-988432149B15}" type="datetime1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PSHE Association 2018  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142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95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9436" y="6567015"/>
            <a:ext cx="422564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2D651D86-383D-45DB-A701-76B5BFCFE28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991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E2805F-DA71-4224-9B1D-7B332DC352DD}" type="datetime1">
              <a:rPr lang="en-GB" smtClean="0"/>
              <a:t>16/04/2020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PSHE Association 2018  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445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36E0B-35A5-4DF2-ACE2-1A1E85DBD40F}" type="datetime1">
              <a:rPr lang="en-GB" smtClean="0"/>
              <a:t>16/04/2020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PSHE Association 2018  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61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EDC1C9-F2F6-4A2B-B860-DDCD2DDDF51E}" type="datetime1">
              <a:rPr lang="en-GB" smtClean="0"/>
              <a:t>16/04/2020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PSHE Association 2018   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992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AF0C7C-4974-4629-A2CD-C62706C669CA}" type="datetime1">
              <a:rPr lang="en-GB" smtClean="0"/>
              <a:t>16/04/2020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PSHE Association 2018  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15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9436" y="6567015"/>
            <a:ext cx="422564" cy="365125"/>
          </a:xfrm>
          <a:prstGeom prst="rect">
            <a:avLst/>
          </a:prstGeom>
        </p:spPr>
        <p:txBody>
          <a:bodyPr/>
          <a:lstStyle>
            <a:lvl1pPr>
              <a:defRPr lang="en-GB" sz="1400" kern="120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2D651D86-383D-45DB-A701-76B5BFCFE28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767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EDA5EB-EE76-45BE-8113-F2C30DAF07B6}" type="datetime1">
              <a:rPr lang="en-GB" smtClean="0"/>
              <a:t>16/04/2020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PSHE Association 2018  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9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388F7C-F017-4C39-9FD0-28AEE7A64FB0}" type="datetime1">
              <a:rPr lang="en-GB" smtClean="0"/>
              <a:t>16/04/2020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PSHE Association 2018  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53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581516"/>
            <a:ext cx="121920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GB" dirty="0" smtClean="0"/>
              <a:t>© PSHE Association 2018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1161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www.pshe-association.org.uk/guide-parents-and-carers-educating-children-hom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10" Type="http://schemas.openxmlformats.org/officeDocument/2006/relationships/image" Target="../media/image31.png"/><Relationship Id="rId4" Type="http://schemas.openxmlformats.org/officeDocument/2006/relationships/image" Target="../media/image18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childline.org.uk/get-support/" TargetMode="External"/><Relationship Id="rId4" Type="http://schemas.openxmlformats.org/officeDocument/2006/relationships/hyperlink" Target="http://www.childline.org.uk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emf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em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956690" y="3927044"/>
            <a:ext cx="6928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Home learning lesson: Expressing feelings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eague Spartan" panose="00000800000000000000" pitchFamily="50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1325" y="590433"/>
            <a:ext cx="1250731" cy="1034540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9018" y="2934658"/>
            <a:ext cx="6747641" cy="830997"/>
          </a:xfrm>
          <a:prstGeom prst="rect">
            <a:avLst/>
          </a:prstGeom>
          <a:solidFill>
            <a:srgbClr val="95519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Mental health and emotional wellbeing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KS2 (Y3-4)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eague Spartan" panose="00000800000000000000" pitchFamily="50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0" y="6558386"/>
            <a:ext cx="12192000" cy="30797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5301516" y="363207"/>
            <a:ext cx="3773892" cy="2062802"/>
          </a:xfrm>
          <a:prstGeom prst="cloudCallout">
            <a:avLst>
              <a:gd name="adj1" fmla="val 59912"/>
              <a:gd name="adj2" fmla="val 59483"/>
            </a:avLst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" panose="000008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Parents: read our helpful guidance before you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" panose="000008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start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ague Spartan" panose="00000800000000000000" pitchFamily="50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393" y="363207"/>
            <a:ext cx="1814538" cy="10243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2811" y="685315"/>
            <a:ext cx="2020057" cy="18793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5760D00-5BB6-47E6-93A5-8C19966AB71C}"/>
              </a:ext>
            </a:extLst>
          </p:cNvPr>
          <p:cNvSpPr txBox="1"/>
          <p:nvPr/>
        </p:nvSpPr>
        <p:spPr>
          <a:xfrm>
            <a:off x="9234057" y="195939"/>
            <a:ext cx="2746662" cy="1077218"/>
          </a:xfrm>
          <a:prstGeom prst="rect">
            <a:avLst/>
          </a:prstGeom>
          <a:solidFill>
            <a:srgbClr val="95519E"/>
          </a:solidFill>
          <a:ln>
            <a:solidFill>
              <a:schemeClr val="bg1"/>
            </a:solidFill>
            <a:prstDash val="dash"/>
          </a:ln>
        </p:spPr>
        <p:txBody>
          <a:bodyPr wrap="square" rtlCol="0" anchor="ctr" anchorCtr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Before you 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start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eague Spartan" panose="00000800000000000000" pitchFamily="50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9118AF-AF42-410A-8E06-F3E9BD6B8691}"/>
              </a:ext>
            </a:extLst>
          </p:cNvPr>
          <p:cNvSpPr txBox="1"/>
          <p:nvPr/>
        </p:nvSpPr>
        <p:spPr>
          <a:xfrm>
            <a:off x="-98502" y="4851332"/>
            <a:ext cx="6928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start, play this slideshow from beginning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3BCC5A-C8FE-4BA2-A56D-6111B9314A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21" t="-1" r="2490" b="822"/>
          <a:stretch/>
        </p:blipFill>
        <p:spPr>
          <a:xfrm>
            <a:off x="5142868" y="5442890"/>
            <a:ext cx="736600" cy="95410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EDF2ED-C77A-4E4B-8F6C-EDC78964FF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89"/>
          <a:stretch/>
        </p:blipFill>
        <p:spPr>
          <a:xfrm rot="20700138">
            <a:off x="5483527" y="5542122"/>
            <a:ext cx="796930" cy="828395"/>
          </a:xfrm>
          <a:prstGeom prst="rect">
            <a:avLst/>
          </a:prstGeom>
        </p:spPr>
      </p:pic>
      <p:pic>
        <p:nvPicPr>
          <p:cNvPr id="18" name="Picture 17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7474" y="2760079"/>
            <a:ext cx="3791962" cy="253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8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Kids, Drawing, Scribble, Lines, Girl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91654" y="4629743"/>
            <a:ext cx="1308979" cy="187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7607300" y="5422900"/>
            <a:ext cx="711200" cy="736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24710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75244" y="6398953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10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59455" y="450253"/>
            <a:ext cx="10698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95519E"/>
                </a:solidFill>
                <a:latin typeface="League Spartan" panose="00000800000000000000" pitchFamily="50" charset="0"/>
              </a:rPr>
              <a:t>W</a:t>
            </a:r>
            <a:r>
              <a:rPr lang="en-GB" sz="40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ays to express feelings</a:t>
            </a:r>
            <a:endParaRPr lang="en-GB" sz="40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5244" y="53958"/>
            <a:ext cx="1085850" cy="10858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9778" y="1075098"/>
            <a:ext cx="10275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are some of the different ways people can express their feelings?</a:t>
            </a:r>
            <a:endParaRPr lang="en-GB" sz="2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8" name="Picture 2" descr="Kids, Clipart, Cute, Design, The Classroom, Learni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7013" y="3263900"/>
            <a:ext cx="1823627" cy="182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Book, Study, Reading, Open, Empty, Pages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2319" y="2703377"/>
            <a:ext cx="1645504" cy="123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750300" y="5918200"/>
            <a:ext cx="423205" cy="5461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078" name="Picture 6" descr="Guitar, Classic, Instrument, Music, So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84024">
            <a:off x="3823133" y="4293833"/>
            <a:ext cx="1009379" cy="187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loud Computing, Lap Tops, Sky, Internet, Technology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83"/>
          <a:stretch/>
        </p:blipFill>
        <p:spPr bwMode="auto">
          <a:xfrm>
            <a:off x="303560" y="2313007"/>
            <a:ext cx="2350438" cy="230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School Supplies, Book, Paper Tags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8090" y="2677517"/>
            <a:ext cx="1931739" cy="136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School Supplies, Book, Paper Tags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07263" y="2121091"/>
            <a:ext cx="839286" cy="14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rot="20808994">
            <a:off x="267472" y="4545769"/>
            <a:ext cx="2976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riting – diaries, poems, stories, blogs 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19971" y="5489289"/>
            <a:ext cx="1049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music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06142" y="2075639"/>
            <a:ext cx="4277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rt – drawing, painting, collage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44743" y="5523053"/>
            <a:ext cx="2820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acting, dancing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and singing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50300" y="2899776"/>
            <a:ext cx="2613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alking to others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87691" y="4409501"/>
            <a:ext cx="21216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ace and body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14885" y="6490143"/>
            <a:ext cx="414815" cy="299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53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64385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75244" y="6398953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11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60150" y="466836"/>
            <a:ext cx="7405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Remember!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0150" y="1236277"/>
            <a:ext cx="11458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Expressing our feelings is important — it helps our minds stay well. There are many ways you can do this but talking to an adult you trust is one of the best ways. </a:t>
            </a:r>
            <a:endParaRPr lang="en-US" sz="2400" b="1" dirty="0">
              <a:solidFill>
                <a:prstClr val="black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-672620" y="2422437"/>
            <a:ext cx="7975051" cy="3347571"/>
            <a:chOff x="-569223" y="1206698"/>
            <a:chExt cx="7975051" cy="3347571"/>
          </a:xfrm>
        </p:grpSpPr>
        <p:pic>
          <p:nvPicPr>
            <p:cNvPr id="9" name="Picture 6" descr="Directory, Wood, Shield, Signpost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69223" y="1206698"/>
              <a:ext cx="7975051" cy="3347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1051566" y="3158967"/>
              <a:ext cx="4446608" cy="76944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ChildLine: </a:t>
              </a:r>
              <a:r>
                <a:rPr lang="en-US" sz="2200" b="1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hlinkClick r:id="rId4"/>
                </a:rPr>
                <a:t>www.childline.org.uk</a:t>
              </a:r>
              <a:r>
                <a:rPr lang="en-US" sz="2200" b="1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</a:p>
            <a:p>
              <a:r>
                <a:rPr lang="en-US" sz="2200" b="1" dirty="0" smtClean="0"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0800 1111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51566" y="2111042"/>
              <a:ext cx="4429944" cy="76944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GB" sz="2200" b="1" dirty="0" smtClean="0">
                  <a:latin typeface="Lato" panose="020B0604020202020204" charset="0"/>
                  <a:ea typeface="Lato" panose="020B0604020202020204" charset="0"/>
                  <a:cs typeface="Lato" panose="020B0604020202020204" charset="0"/>
                </a:rPr>
                <a:t>Talk to a trusted adult at home or at school</a:t>
              </a:r>
              <a:endParaRPr lang="en-GB" sz="2200" b="1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6599779" y="2569579"/>
            <a:ext cx="5120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If you are worried about any feeling, always talk to a trusted adult about it.  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99779" y="4072400"/>
            <a:ext cx="51980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If you want to talk to someone other than a parent or teacher, </a:t>
            </a:r>
            <a:r>
              <a:rPr lang="en-GB" sz="2400" dirty="0" err="1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ChildLine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can help. See:</a:t>
            </a: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  <a:hlinkClick r:id="rId5"/>
              </a:rPr>
              <a:t>https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  <a:hlinkClick r:id="rId5"/>
              </a:rPr>
              <a:t>://www.childline.org.uk/get-support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  <a:hlinkClick r:id="rId5"/>
              </a:rPr>
              <a:t>/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or phone 0800 1111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97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8909" y="366910"/>
            <a:ext cx="107141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Expressing feelings: </a:t>
            </a:r>
          </a:p>
          <a:p>
            <a:r>
              <a:rPr lang="en-GB" sz="4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Where are you now?</a:t>
            </a:r>
            <a:endParaRPr lang="en-GB" sz="4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69856" y="2129838"/>
            <a:ext cx="62396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 back to the ‘graffiti board?’ activity you did at the start. </a:t>
            </a:r>
          </a:p>
          <a:p>
            <a:endParaRPr lang="en-US" sz="2800" dirty="0" smtClean="0">
              <a:latin typeface="League Spartan" panose="00000800000000000000" pitchFamily="50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Have you learned any new words or ways to describe feelings and emotions?  </a:t>
            </a:r>
          </a:p>
          <a:p>
            <a:endParaRPr lang="en-US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Add them to your graffiti board using a </a:t>
            </a:r>
            <a:r>
              <a:rPr lang="en-US" sz="2800" u="sng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different </a:t>
            </a:r>
            <a:r>
              <a:rPr lang="en-US" sz="2800" u="sng" dirty="0" err="1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coloured</a:t>
            </a:r>
            <a:r>
              <a:rPr lang="en-US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pen or </a:t>
            </a:r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pencil.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16534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12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782" y="5063367"/>
            <a:ext cx="1950760" cy="14165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85817" y="61488"/>
            <a:ext cx="635184" cy="6351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2104" y="2086280"/>
            <a:ext cx="3516020" cy="270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4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8909" y="687185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Additional activity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991" y="2555835"/>
            <a:ext cx="4587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Produce a piece of artwork (a painting or collage) or descriptive writing (a poem or the beginning of a story) about feelings.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80093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13</a:t>
            </a:fld>
            <a:endParaRPr lang="en-GB" dirty="0"/>
          </a:p>
        </p:txBody>
      </p:sp>
      <p:sp>
        <p:nvSpPr>
          <p:cNvPr id="6" name="Vertical Scroll 5"/>
          <p:cNvSpPr/>
          <p:nvPr/>
        </p:nvSpPr>
        <p:spPr>
          <a:xfrm>
            <a:off x="6243782" y="1723037"/>
            <a:ext cx="4673600" cy="4074050"/>
          </a:xfrm>
          <a:prstGeom prst="verticalScroll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102" y="304291"/>
            <a:ext cx="1009196" cy="83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8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121376" y="3575311"/>
            <a:ext cx="10096499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Y3-4 home learning: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Expressing feelings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ague Spartan" panose="00000800000000000000" pitchFamily="50" charset="0"/>
              <a:ea typeface="+mn-ea"/>
              <a:cs typeface="+mn-cs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4412" y="6391510"/>
            <a:ext cx="12192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2020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26" name="Picture 2" descr="Kids, Clipart, Cute, Design, The Classroom, Learni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5747" y="307391"/>
            <a:ext cx="3179511" cy="3179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79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27256" y="2605776"/>
            <a:ext cx="10965901" cy="35548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3200" b="1" smtClean="0">
                <a:latin typeface="League Spartan" panose="00000800000000000000" pitchFamily="50" charset="0"/>
              </a:rPr>
              <a:t>We </a:t>
            </a:r>
            <a:r>
              <a:rPr lang="en-GB" sz="3200" b="1" dirty="0">
                <a:latin typeface="League Spartan" panose="00000800000000000000" pitchFamily="50" charset="0"/>
              </a:rPr>
              <a:t>will be able to: </a:t>
            </a:r>
          </a:p>
          <a:p>
            <a:pPr lvl="3"/>
            <a:endParaRPr lang="en-GB" sz="100" b="1" dirty="0" smtClean="0">
              <a:latin typeface="Gill Sans MT" panose="020B0502020104020203" pitchFamily="34" charset="0"/>
            </a:endParaRPr>
          </a:p>
          <a:p>
            <a:pPr marL="914400" lvl="1" indent="-457200">
              <a:lnSpc>
                <a:spcPct val="200000"/>
              </a:lnSpc>
              <a:buSzPct val="202000"/>
              <a:buBlip>
                <a:blip r:embed="rId3"/>
              </a:buBlip>
            </a:pPr>
            <a:r>
              <a:rPr lang="en-GB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name a range of feelings and emotions</a:t>
            </a:r>
          </a:p>
          <a:p>
            <a:pPr marL="914400" lvl="1" indent="-457200">
              <a:lnSpc>
                <a:spcPct val="200000"/>
              </a:lnSpc>
              <a:buSzPct val="202000"/>
              <a:buBlip>
                <a:blip r:embed="rId3"/>
              </a:buBlip>
            </a:pPr>
            <a:r>
              <a:rPr lang="en-GB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match feelings to a scale of intensity and identify strong feelings</a:t>
            </a:r>
          </a:p>
          <a:p>
            <a:pPr marL="914400" lvl="1" indent="-457200">
              <a:lnSpc>
                <a:spcPct val="200000"/>
              </a:lnSpc>
              <a:buSzPct val="202000"/>
              <a:buBlip>
                <a:blip r:embed="rId3"/>
              </a:buBlip>
            </a:pPr>
            <a:r>
              <a:rPr lang="en-GB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describe different feelings and how they are experienced in the body</a:t>
            </a:r>
          </a:p>
          <a:p>
            <a:pPr marL="914400" lvl="1" indent="-457200">
              <a:lnSpc>
                <a:spcPct val="200000"/>
              </a:lnSpc>
              <a:buSzPct val="202000"/>
              <a:buBlip>
                <a:blip r:embed="rId3"/>
              </a:buBlip>
            </a:pPr>
            <a:r>
              <a:rPr lang="en-GB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recognise why it is important for people to express their feelings</a:t>
            </a:r>
            <a:endParaRPr lang="en-GB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20257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3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827256" y="836572"/>
            <a:ext cx="1053743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3200" b="1" dirty="0" smtClean="0">
                <a:latin typeface="League Spartan" panose="00000800000000000000" pitchFamily="50" charset="0"/>
              </a:rPr>
              <a:t>We are learning </a:t>
            </a:r>
            <a:r>
              <a:rPr lang="en-US" sz="3200" b="1" dirty="0" smtClean="0">
                <a:latin typeface="League Spartan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about expressing</a:t>
            </a:r>
            <a:r>
              <a:rPr lang="en-GB" sz="3200" b="1" dirty="0" smtClean="0">
                <a:latin typeface="League Spartan" panose="020B0604020202020204" charset="0"/>
                <a:ea typeface="Lato" panose="020F0502020204030203" pitchFamily="34" charset="0"/>
                <a:cs typeface="Lato" panose="020F0502020204030203" pitchFamily="34" charset="0"/>
              </a:rPr>
              <a:t> feelings</a:t>
            </a:r>
            <a:endParaRPr lang="en-GB" sz="900" b="1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194" y="606251"/>
            <a:ext cx="968621" cy="10763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02" r="10174"/>
          <a:stretch/>
        </p:blipFill>
        <p:spPr>
          <a:xfrm>
            <a:off x="1057194" y="2073452"/>
            <a:ext cx="877333" cy="100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4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0474" y="687185"/>
            <a:ext cx="10714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Expressing feelings: </a:t>
            </a:r>
          </a:p>
          <a:p>
            <a:r>
              <a:rPr lang="en-GB" sz="40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What’s our starting point?</a:t>
            </a:r>
            <a:endParaRPr lang="en-GB" sz="40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4512" y="2405916"/>
            <a:ext cx="5145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Make a ‘feelings’ graffiti board.</a:t>
            </a:r>
            <a:endParaRPr lang="en-US" sz="2800" b="1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15306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 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4</a:t>
            </a:fld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884512" y="3123428"/>
            <a:ext cx="4706750" cy="1851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On a piece of paper, jot down all of the words you can think of to describe feelings and emotions.</a:t>
            </a:r>
            <a:endParaRPr lang="en-US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0345" y="5169702"/>
            <a:ext cx="1910537" cy="13873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15455" y="158512"/>
            <a:ext cx="635184" cy="6351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1870" y="1658859"/>
            <a:ext cx="4764150" cy="366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6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73683" y="2069840"/>
            <a:ext cx="7024116" cy="377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Find the root words first.</a:t>
            </a:r>
          </a:p>
          <a:p>
            <a:pPr marL="457200" marR="0" lvl="0" indent="-45720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noProof="0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Now 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atch the similar feelings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words together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Then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organise them in order of intensity</a:t>
            </a:r>
          </a:p>
          <a:p>
            <a:pPr lvl="1">
              <a:lnSpc>
                <a:spcPts val="2600"/>
              </a:lnSpc>
              <a:spcAft>
                <a:spcPts val="1800"/>
              </a:spcAft>
              <a:defRPr/>
            </a:pPr>
            <a:r>
              <a:rPr lang="en-US" sz="2400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Which is the biggest feeling</a:t>
            </a:r>
            <a:r>
              <a:rPr lang="en-US" sz="2400" dirty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? </a:t>
            </a:r>
          </a:p>
          <a:p>
            <a:pPr marL="457200" indent="-457200">
              <a:lnSpc>
                <a:spcPts val="2600"/>
              </a:lnSpc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Write </a:t>
            </a:r>
            <a:r>
              <a:rPr lang="en-US" sz="2400" dirty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it down on a piece of paper like </a:t>
            </a:r>
            <a:r>
              <a:rPr lang="en-US" sz="2400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this example.</a:t>
            </a:r>
            <a:endParaRPr lang="en-US" sz="2400" dirty="0">
              <a:solidFill>
                <a:prstClr val="black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lvl="1"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64385"/>
            <a:ext cx="12192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2020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75244" y="6398953"/>
            <a:ext cx="64461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4651" y="395084"/>
            <a:ext cx="73693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Feelings thermometers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95519E"/>
              </a:solidFill>
              <a:effectLst/>
              <a:uLnTx/>
              <a:uFillTx/>
              <a:latin typeface="League Spartan" panose="00000800000000000000" pitchFamily="50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67064" y="5379145"/>
            <a:ext cx="2766950" cy="707886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pleased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43001" y="2641681"/>
            <a:ext cx="2766950" cy="70788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delighted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167064" y="4179181"/>
            <a:ext cx="2766950" cy="70788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satisfied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37456" y="5543897"/>
            <a:ext cx="5066512" cy="738664"/>
          </a:xfrm>
          <a:prstGeom prst="rect">
            <a:avLst/>
          </a:prstGeom>
          <a:solidFill>
            <a:schemeClr val="bg1">
              <a:alpha val="64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95519E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Pleased is the root word and overjoyed is the biggest, strongest or most intense feeling</a:t>
            </a:r>
            <a:r>
              <a:rPr lang="en-US" sz="2400" dirty="0" smtClean="0">
                <a:solidFill>
                  <a:srgbClr val="95519E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</a:t>
            </a:r>
            <a:endParaRPr lang="en-US" sz="2400" dirty="0">
              <a:solidFill>
                <a:srgbClr val="95519E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67064" y="1104181"/>
            <a:ext cx="2766950" cy="7078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 noProof="0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o</a:t>
            </a:r>
            <a:r>
              <a:rPr kumimoji="0" lang="en-GB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verjoyed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9550539" y="3630982"/>
            <a:ext cx="0" cy="373660"/>
          </a:xfrm>
          <a:prstGeom prst="straightConnector1">
            <a:avLst/>
          </a:prstGeom>
          <a:ln w="57150">
            <a:solidFill>
              <a:srgbClr val="9551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9550539" y="2083039"/>
            <a:ext cx="0" cy="373660"/>
          </a:xfrm>
          <a:prstGeom prst="straightConnector1">
            <a:avLst/>
          </a:prstGeom>
          <a:ln w="57150">
            <a:solidFill>
              <a:srgbClr val="95519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73683" y="1164019"/>
            <a:ext cx="7083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Read the words from the </a:t>
            </a:r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Feelings match up</a:t>
            </a:r>
            <a:r>
              <a:rPr lang="en-GB" sz="28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sheet (</a:t>
            </a:r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Resource 1 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in your worksheet pack). </a:t>
            </a: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2017" y="248709"/>
            <a:ext cx="635184" cy="63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16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34592" y="1341380"/>
            <a:ext cx="11122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Choose one of the words that describes a ‘big’ feeling from your lists.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64385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75244" y="6398953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6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34592" y="455766"/>
            <a:ext cx="7405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Expressing feelings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4917" y="2927817"/>
            <a:ext cx="8591331" cy="3762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dirty="0"/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Where in 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the body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might someone have 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that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feeling?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If the feeling had a colour, what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would 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it be? 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If it had a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shape, 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would 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it be?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If it had a texture, what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would 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it be?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If the feeling had a sound, what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would it be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?</a:t>
            </a:r>
          </a:p>
          <a:p>
            <a:pPr marL="342900" lvl="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If 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the feeling were an image or a picture, what would 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it </a:t>
            </a:r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be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4592" y="1793132"/>
            <a:ext cx="11267375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dirty="0"/>
          </a:p>
          <a:p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Now draw or write on the </a:t>
            </a:r>
            <a:r>
              <a:rPr lang="en-US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Body outline </a:t>
            </a:r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sheet</a:t>
            </a:r>
            <a:r>
              <a:rPr lang="en-US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</a:t>
            </a:r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(</a:t>
            </a:r>
            <a:r>
              <a:rPr lang="en-US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Resource 2 </a:t>
            </a:r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in your pack).</a:t>
            </a:r>
            <a:endParaRPr lang="en-US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6391" y="299526"/>
            <a:ext cx="635184" cy="6351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197" y="2906273"/>
            <a:ext cx="2776658" cy="35947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1749" y="161033"/>
            <a:ext cx="1101487" cy="91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9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64385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75244" y="6398953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7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926608" y="955229"/>
            <a:ext cx="107267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Thinking of images can help us describe strong or intense feelings.</a:t>
            </a:r>
          </a:p>
        </p:txBody>
      </p:sp>
      <p:pic>
        <p:nvPicPr>
          <p:cNvPr id="16" name="Picture 1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5333" y="1974768"/>
            <a:ext cx="3309258" cy="1991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63241" y="2349085"/>
            <a:ext cx="2287673" cy="2484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625" y="2373838"/>
            <a:ext cx="3908405" cy="23206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0914" y="-9940"/>
            <a:ext cx="1085850" cy="10858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9614" y="386132"/>
            <a:ext cx="7405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Feelings imagery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pic>
        <p:nvPicPr>
          <p:cNvPr id="15" name="Picture 4" descr="Fear, I'M Afraid, Sitting, The Jitters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1979" y="3679099"/>
            <a:ext cx="1992295" cy="199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Sun, Happy, Sunshine, Golden, Yellow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017" y="3965827"/>
            <a:ext cx="1931157" cy="164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926608" y="5435664"/>
            <a:ext cx="97936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algn="ctr"/>
            <a:r>
              <a:rPr lang="en-US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feelings do these images make you think of? </a:t>
            </a:r>
          </a:p>
        </p:txBody>
      </p:sp>
    </p:spTree>
    <p:extLst>
      <p:ext uri="{BB962C8B-B14F-4D97-AF65-F5344CB8AC3E}">
        <p14:creationId xmlns:p14="http://schemas.microsoft.com/office/powerpoint/2010/main" val="50590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64385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75244" y="6398953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8</a:t>
            </a:fld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63440" y="916175"/>
            <a:ext cx="109938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US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Write a sentence to match each picture and describe the feeling you think it best represents. </a:t>
            </a:r>
          </a:p>
        </p:txBody>
      </p:sp>
      <p:pic>
        <p:nvPicPr>
          <p:cNvPr id="16" name="Picture 15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9185" y="2474273"/>
            <a:ext cx="2306073" cy="1802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9278" y="4276357"/>
            <a:ext cx="1699761" cy="1774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1664" y="4385231"/>
            <a:ext cx="2808251" cy="166739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0517" y="432299"/>
            <a:ext cx="7405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Writing about feelings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pic>
        <p:nvPicPr>
          <p:cNvPr id="15" name="Picture 4" descr="Fear, I'M Afraid, Sitting, The Jitters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3681" y="4494780"/>
            <a:ext cx="1637082" cy="163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Sun, Happy, Sunshine, Golden, Yellow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5863" y="4574013"/>
            <a:ext cx="1735199" cy="147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9666" y="202344"/>
            <a:ext cx="635184" cy="6351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1345" y="2712926"/>
            <a:ext cx="7965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For example: 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Like a little cat, outside and lost in a snowstorm, she felt lonely and afraid.  </a:t>
            </a: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25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64385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075244" y="6398953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9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177790" y="431922"/>
            <a:ext cx="10698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Why is it important to express feelings?</a:t>
            </a:r>
            <a:endParaRPr lang="en-GB" sz="40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5244" y="53958"/>
            <a:ext cx="1085850" cy="1085850"/>
          </a:xfrm>
          <a:prstGeom prst="rect">
            <a:avLst/>
          </a:prstGeom>
        </p:spPr>
      </p:pic>
      <p:pic>
        <p:nvPicPr>
          <p:cNvPr id="2050" name="Picture 2" descr="Brain, Emoji, Emoticons, Symbols, Ic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8254" y="1570809"/>
            <a:ext cx="4257748" cy="329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20842" y="4517639"/>
            <a:ext cx="408300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Sometimes it is good for others to know how we are feeling — it helps them to help us.</a:t>
            </a: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70149" y="1506160"/>
            <a:ext cx="3327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Expressing feelings can help stop strong or intense feelings from taking over our minds and bodies.</a:t>
            </a: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6542" y="1570809"/>
            <a:ext cx="3327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Expressing our different feelings helps us to recognise and manage them.</a:t>
            </a: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56542" y="4599392"/>
            <a:ext cx="40830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It helps us recognise when we might need help with our feelings.</a:t>
            </a: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24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4377</TotalTime>
  <Words>753</Words>
  <Application>Microsoft Office PowerPoint</Application>
  <PresentationFormat>Widescreen</PresentationFormat>
  <Paragraphs>122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Open Sans Extrabold</vt:lpstr>
      <vt:lpstr>Calibri Light</vt:lpstr>
      <vt:lpstr>Calibri</vt:lpstr>
      <vt:lpstr>League Spartan</vt:lpstr>
      <vt:lpstr>Open Sans Light</vt:lpstr>
      <vt:lpstr>Gill Sans MT</vt:lpstr>
      <vt:lpstr>Lato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Martin</dc:creator>
  <cp:lastModifiedBy>Sam Harvey</cp:lastModifiedBy>
  <cp:revision>323</cp:revision>
  <dcterms:created xsi:type="dcterms:W3CDTF">2018-11-29T11:01:12Z</dcterms:created>
  <dcterms:modified xsi:type="dcterms:W3CDTF">2020-04-16T11:15:19Z</dcterms:modified>
</cp:coreProperties>
</file>