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bookmarkIdSeed="2">
  <p:sldMasterIdLst>
    <p:sldMasterId id="2147483648" r:id="rId1"/>
    <p:sldMasterId id="2147483660" r:id="rId2"/>
  </p:sldMasterIdLst>
  <p:notesMasterIdLst>
    <p:notesMasterId r:id="rId20"/>
  </p:notesMasterIdLst>
  <p:sldIdLst>
    <p:sldId id="300" r:id="rId3"/>
    <p:sldId id="271" r:id="rId4"/>
    <p:sldId id="272" r:id="rId5"/>
    <p:sldId id="283" r:id="rId6"/>
    <p:sldId id="286" r:id="rId7"/>
    <p:sldId id="291" r:id="rId8"/>
    <p:sldId id="287" r:id="rId9"/>
    <p:sldId id="292" r:id="rId10"/>
    <p:sldId id="293" r:id="rId11"/>
    <p:sldId id="294" r:id="rId12"/>
    <p:sldId id="269" r:id="rId13"/>
    <p:sldId id="297" r:id="rId14"/>
    <p:sldId id="302" r:id="rId15"/>
    <p:sldId id="299" r:id="rId16"/>
    <p:sldId id="298" r:id="rId17"/>
    <p:sldId id="268" r:id="rId18"/>
    <p:sldId id="301" r:id="rId19"/>
  </p:sldIdLst>
  <p:sldSz cx="12192000" cy="6858000"/>
  <p:notesSz cx="6858000" cy="9144000"/>
  <p:embeddedFontLst>
    <p:embeddedFont>
      <p:font typeface="Lato" panose="020F0502020204030203" pitchFamily="34" charset="0"/>
      <p:regular r:id="rId21"/>
      <p:bold r:id="rId22"/>
      <p:italic r:id="rId23"/>
      <p:boldItalic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Calibri Light" panose="020F0302020204030204" pitchFamily="34" charset="0"/>
      <p:regular r:id="rId29"/>
      <p:italic r:id="rId30"/>
    </p:embeddedFont>
    <p:embeddedFont>
      <p:font typeface="Open Sans Extrabold" panose="020B0906030804020204" pitchFamily="34" charset="0"/>
      <p:bold r:id="rId31"/>
      <p:boldItalic r:id="rId32"/>
    </p:embeddedFont>
    <p:embeddedFont>
      <p:font typeface="Gill Sans MT" panose="020B0502020104020203" pitchFamily="34" charset="0"/>
      <p:regular r:id="rId33"/>
      <p:bold r:id="rId34"/>
      <p:italic r:id="rId35"/>
      <p:boldItalic r:id="rId36"/>
    </p:embeddedFont>
    <p:embeddedFont>
      <p:font typeface="League Spartan" panose="00000800000000000000" pitchFamily="50" charset="0"/>
      <p:bold r:id="rId37"/>
    </p:embeddedFont>
    <p:embeddedFont>
      <p:font typeface="Lato Light" panose="020F0502020204030203" pitchFamily="34" charset="0"/>
      <p:regular r:id="rId38"/>
      <p:italic r:id="rId39"/>
    </p:embeddedFont>
    <p:embeddedFont>
      <p:font typeface="Open Sans Light" panose="020B0306030504020204" pitchFamily="34" charset="0"/>
      <p:regular r:id="rId40"/>
      <p:italic r:id="rId4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lly Martin" initials="SM" lastIdx="85" clrIdx="0">
    <p:extLst/>
  </p:cmAuthor>
  <p:cmAuthor id="2" name="Karen" initials="KS" lastIdx="7" clrIdx="1"/>
  <p:cmAuthor id="3" name="Jenny Barksfield" initials="JB" lastIdx="18" clrIdx="2">
    <p:extLst>
      <p:ext uri="{19B8F6BF-5375-455C-9EA6-DF929625EA0E}">
        <p15:presenceInfo xmlns:p15="http://schemas.microsoft.com/office/powerpoint/2012/main" userId="S-1-5-21-1285066173-1815393381-3561576999-2204" providerId="AD"/>
      </p:ext>
    </p:extLst>
  </p:cmAuthor>
  <p:cmAuthor id="4" name="Jenny Fox" initials="JF" lastIdx="10" clrIdx="3">
    <p:extLst>
      <p:ext uri="{19B8F6BF-5375-455C-9EA6-DF929625EA0E}">
        <p15:presenceInfo xmlns:p15="http://schemas.microsoft.com/office/powerpoint/2012/main" userId="S-1-5-21-1285066173-1815393381-3561576999-2620" providerId="AD"/>
      </p:ext>
    </p:extLst>
  </p:cmAuthor>
  <p:cmAuthor id="5" name="Claire Keech" initials="CK" lastIdx="12" clrIdx="4">
    <p:extLst>
      <p:ext uri="{19B8F6BF-5375-455C-9EA6-DF929625EA0E}">
        <p15:presenceInfo xmlns:p15="http://schemas.microsoft.com/office/powerpoint/2012/main" userId="S-1-5-21-1285066173-1815393381-3561576999-2232" providerId="AD"/>
      </p:ext>
    </p:extLst>
  </p:cmAuthor>
  <p:cmAuthor id="6" name="Bethan Miller" initials="BM" lastIdx="28" clrIdx="6">
    <p:extLst>
      <p:ext uri="{19B8F6BF-5375-455C-9EA6-DF929625EA0E}">
        <p15:presenceInfo xmlns:p15="http://schemas.microsoft.com/office/powerpoint/2012/main" userId="S-1-5-21-1285066173-1815393381-3561576999-264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519E"/>
    <a:srgbClr val="CC99FF"/>
    <a:srgbClr val="CC66FF"/>
    <a:srgbClr val="7476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93" autoAdjust="0"/>
    <p:restoredTop sz="79058" autoAdjust="0"/>
  </p:normalViewPr>
  <p:slideViewPr>
    <p:cSldViewPr snapToGrid="0">
      <p:cViewPr varScale="1">
        <p:scale>
          <a:sx n="91" d="100"/>
          <a:sy n="91" d="100"/>
        </p:scale>
        <p:origin x="1290" y="6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6.fntdata"/><Relationship Id="rId39" Type="http://schemas.openxmlformats.org/officeDocument/2006/relationships/font" Target="fonts/font19.fntdata"/><Relationship Id="rId3" Type="http://schemas.openxmlformats.org/officeDocument/2006/relationships/slide" Target="slides/slide1.xml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42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font" Target="fonts/font18.fntdata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41" Type="http://schemas.openxmlformats.org/officeDocument/2006/relationships/font" Target="fonts/font2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font" Target="fonts/font17.fntdata"/><Relationship Id="rId40" Type="http://schemas.openxmlformats.org/officeDocument/2006/relationships/font" Target="fonts/font20.fntdata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font" Target="fonts/font16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11.fntdata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font" Target="fonts/font15.fntdata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187F6F-9843-49C6-B98B-30FABCBEA948}" type="datetimeFigureOut">
              <a:rPr lang="en-GB" smtClean="0"/>
              <a:t>16/04/2020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7DB251-18AC-41D5-959F-F289AB91753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83648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7DB251-18AC-41D5-959F-F289AB91753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24951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DB251-18AC-41D5-959F-F289AB917537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08504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GB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DB251-18AC-41D5-959F-F289AB917537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4486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7DB251-18AC-41D5-959F-F289AB91753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67993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7DB251-18AC-41D5-959F-F289AB91753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44085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7DB251-18AC-41D5-959F-F289AB91753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44510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7DB251-18AC-41D5-959F-F289AB91753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98251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DB251-18AC-41D5-959F-F289AB917537}" type="slidenum">
              <a:rPr lang="en-GB" smtClean="0"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98388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7DB251-18AC-41D5-959F-F289AB91753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36239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DB251-18AC-41D5-959F-F289AB917537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96744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DB251-18AC-41D5-959F-F289AB917537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71514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DB251-18AC-41D5-959F-F289AB917537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54731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DB251-18AC-41D5-959F-F289AB917537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06185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DB251-18AC-41D5-959F-F289AB917537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83151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DB251-18AC-41D5-959F-F289AB917537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11250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DB251-18AC-41D5-959F-F289AB917537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88401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7DB251-18AC-41D5-959F-F289AB917537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80641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4470F4-175C-4A70-8ECA-46736DE131CE}" type="datetime1">
              <a:rPr lang="en-GB" smtClean="0"/>
              <a:t>16/04/2020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© PSHE Association 2018   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651D86-383D-45DB-A701-76B5BFCFE28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26844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D82577-5986-4170-AE62-BB82E79D9AE7}" type="datetime1">
              <a:rPr lang="en-GB" smtClean="0"/>
              <a:t>16/04/2020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© PSHE Association 2018   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651D86-383D-45DB-A701-76B5BFCFE28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1082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DC40F6-1D2E-4892-9964-988432149B15}" type="datetime1">
              <a:rPr lang="en-GB" smtClean="0"/>
              <a:t>16/04/2020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© PSHE Association 2018   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651D86-383D-45DB-A701-76B5BFCFE28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11420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1BC51A-74D5-4913-84BC-78080CE7AED9}" type="datetime1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16/04/2020</a:t>
            </a:fld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© PSHE Association 2018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51D86-383D-45DB-A701-76B5BFCFE28F}" type="slidenum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69554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rgbClr val="9551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69436" y="6567015"/>
            <a:ext cx="422564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51D86-383D-45DB-A701-76B5BFCFE28F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31451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625DA5-65DF-4104-9FD3-85E6D9945DEC}" type="datetime1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16/04/2020</a:t>
            </a:fld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© PSHE Association 2018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51D86-383D-45DB-A701-76B5BFCFE28F}" type="slidenum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76527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D7084E-4ACB-4C63-8E1C-6FA6D3C12CE0}" type="datetime1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16/04/2020</a:t>
            </a:fld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© PSHE Association 2018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51D86-383D-45DB-A701-76B5BFCFE28F}" type="slidenum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24562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EDEF39-D212-4F11-9B46-E280ACD6D935}" type="datetime1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16/04/2020</a:t>
            </a:fld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© PSHE Association 2018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51D86-383D-45DB-A701-76B5BFCFE28F}" type="slidenum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36028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27D3B1-02F1-4D38-8061-5C9363E92D44}" type="datetime1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16/04/2020</a:t>
            </a:fld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© PSHE Association 2018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51D86-383D-45DB-A701-76B5BFCFE28F}" type="slidenum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5693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© PSHE Association 2018   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69436" y="6567015"/>
            <a:ext cx="422564" cy="365125"/>
          </a:xfrm>
          <a:prstGeom prst="rect">
            <a:avLst/>
          </a:prstGeom>
        </p:spPr>
        <p:txBody>
          <a:bodyPr/>
          <a:lstStyle>
            <a:lvl1pPr>
              <a:defRPr lang="en-GB" sz="1400" kern="1200" smtClean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51D86-383D-45DB-A701-76B5BFCFE28F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67537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60BCF9-B630-4346-BE16-1BAC4BBDEC78}" type="datetime1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16/04/2020</a:t>
            </a:fld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© PSHE Association 2018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51D86-383D-45DB-A701-76B5BFCFE28F}" type="slidenum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0290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rgbClr val="9551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69436" y="6567015"/>
            <a:ext cx="422564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2D651D86-383D-45DB-A701-76B5BFCFE28F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448199" y="980303"/>
            <a:ext cx="1854200" cy="2833688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2817813" y="1152525"/>
            <a:ext cx="1828800" cy="1828800"/>
          </a:xfrm>
          <a:prstGeom prst="rect">
            <a:avLst/>
          </a:prstGeo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4991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AA1526A-B2B8-44E4-BE2F-FB0C3D36D1E5}" type="datetime1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16/04/2020</a:t>
            </a:fld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© PSHE Association 2018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51D86-383D-45DB-A701-76B5BFCFE28F}" type="slidenum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1393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C21C6A-7D6D-4577-B7DF-6FC2D04838EF}" type="datetime1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16/04/2020</a:t>
            </a:fld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© PSHE Association 2018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51D86-383D-45DB-A701-76B5BFCFE28F}" type="slidenum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52546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2EFBDEA-DDC4-4E4A-8DFA-3C9726BA22B7}" type="datetime1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16/04/2020</a:t>
            </a:fld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© PSHE Association 2018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51D86-383D-45DB-A701-76B5BFCFE28F}" type="slidenum">
              <a:rPr kumimoji="0" lang="en-GB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017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8E2805F-DA71-4224-9B1D-7B332DC352DD}" type="datetime1">
              <a:rPr lang="en-GB" smtClean="0"/>
              <a:t>16/04/2020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© PSHE Association 2018   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651D86-383D-45DB-A701-76B5BFCFE28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34453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636E0B-35A5-4DF2-ACE2-1A1E85DBD40F}" type="datetime1">
              <a:rPr lang="en-GB" smtClean="0"/>
              <a:t>16/04/2020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© PSHE Association 2018   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651D86-383D-45DB-A701-76B5BFCFE28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0612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AEDC1C9-F2F6-4A2B-B860-DDCD2DDDF51E}" type="datetime1">
              <a:rPr lang="en-GB" smtClean="0"/>
              <a:t>16/04/2020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© PSHE Association 2018   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651D86-383D-45DB-A701-76B5BFCFE28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9992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3AF0C7C-4974-4629-A2CD-C62706C669CA}" type="datetime1">
              <a:rPr lang="en-GB" smtClean="0"/>
              <a:t>16/04/2020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© PSHE Association 2018   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651D86-383D-45DB-A701-76B5BFCFE28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4157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r>
              <a:rPr lang="en-GB" dirty="0" smtClean="0"/>
              <a:t>© PSHE Association 2018   </a:t>
            </a:r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69436" y="6567015"/>
            <a:ext cx="422564" cy="365125"/>
          </a:xfrm>
          <a:prstGeom prst="rect">
            <a:avLst/>
          </a:prstGeom>
        </p:spPr>
        <p:txBody>
          <a:bodyPr/>
          <a:lstStyle>
            <a:lvl1pPr>
              <a:defRPr lang="en-GB" sz="1400" kern="1200" smtClean="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fld id="{2D651D86-383D-45DB-A701-76B5BFCFE28F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7672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EDA5EB-EE76-45BE-8113-F2C30DAF07B6}" type="datetime1">
              <a:rPr lang="en-GB" smtClean="0"/>
              <a:t>16/04/2020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© PSHE Association 2018   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651D86-383D-45DB-A701-76B5BFCFE28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399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388F7C-F017-4C39-9FD0-28AEE7A64FB0}" type="datetime1">
              <a:rPr lang="en-GB" smtClean="0"/>
              <a:t>16/04/2020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© PSHE Association 2018   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651D86-383D-45DB-A701-76B5BFCFE28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6530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581516"/>
            <a:ext cx="12192000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GB" dirty="0" smtClean="0"/>
              <a:t>© PSHE Association 2018  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1161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581516"/>
            <a:ext cx="12192000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© PSHE Association 2018   </a:t>
            </a:r>
          </a:p>
        </p:txBody>
      </p:sp>
    </p:spTree>
    <p:extLst>
      <p:ext uri="{BB962C8B-B14F-4D97-AF65-F5344CB8AC3E}">
        <p14:creationId xmlns:p14="http://schemas.microsoft.com/office/powerpoint/2010/main" val="3161552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hyperlink" Target="https://www.pshe-association.org.uk/guide-parents-and-carers-educating-children-hom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31.png"/><Relationship Id="rId9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30.png"/><Relationship Id="rId3" Type="http://schemas.openxmlformats.org/officeDocument/2006/relationships/image" Target="../media/image23.png"/><Relationship Id="rId7" Type="http://schemas.openxmlformats.org/officeDocument/2006/relationships/image" Target="../media/image39.png"/><Relationship Id="rId12" Type="http://schemas.openxmlformats.org/officeDocument/2006/relationships/image" Target="../media/image4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12.png"/><Relationship Id="rId5" Type="http://schemas.openxmlformats.org/officeDocument/2006/relationships/image" Target="../media/image37.png"/><Relationship Id="rId10" Type="http://schemas.openxmlformats.org/officeDocument/2006/relationships/image" Target="../media/image42.jpeg"/><Relationship Id="rId4" Type="http://schemas.openxmlformats.org/officeDocument/2006/relationships/image" Target="../media/image36.png"/><Relationship Id="rId9" Type="http://schemas.openxmlformats.org/officeDocument/2006/relationships/image" Target="../media/image4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746140" y="4028941"/>
            <a:ext cx="69287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2400" dirty="0">
                <a:solidFill>
                  <a:prstClr val="white"/>
                </a:solidFill>
                <a:latin typeface="League Spartan" panose="00000800000000000000" pitchFamily="50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Home </a:t>
            </a:r>
            <a:r>
              <a:rPr lang="en-GB" sz="2400" dirty="0" smtClean="0">
                <a:solidFill>
                  <a:prstClr val="white"/>
                </a:solidFill>
                <a:latin typeface="League Spartan" panose="00000800000000000000" pitchFamily="50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learning lesson: </a:t>
            </a:r>
            <a:r>
              <a:rPr kumimoji="0" lang="pt-BR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eague Spartan" panose="00000800000000000000" pitchFamily="50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We all have feelings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eague Spartan" panose="00000800000000000000" pitchFamily="50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31325" y="590433"/>
            <a:ext cx="1250731" cy="1034540"/>
          </a:xfrm>
          <a:prstGeom prst="rect">
            <a:avLst/>
          </a:prstGeom>
          <a:solidFill>
            <a:srgbClr val="9551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9018" y="2934658"/>
            <a:ext cx="6747641" cy="830997"/>
          </a:xfrm>
          <a:prstGeom prst="rect">
            <a:avLst/>
          </a:prstGeom>
          <a:solidFill>
            <a:srgbClr val="95519E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eague Spartan" panose="00000800000000000000" pitchFamily="50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Mental health and emotional wellbeing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eague Spartan" panose="00000800000000000000" pitchFamily="50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KS1 </a:t>
            </a: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eague Spartan" panose="00000800000000000000" pitchFamily="50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51D86-383D-45DB-A701-76B5BFCFE28F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294967295"/>
          </p:nvPr>
        </p:nvSpPr>
        <p:spPr>
          <a:xfrm>
            <a:off x="0" y="6558386"/>
            <a:ext cx="12192000" cy="30797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© PSHE Association </a:t>
            </a: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2020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7" name="Cloud Callout 6"/>
          <p:cNvSpPr/>
          <p:nvPr/>
        </p:nvSpPr>
        <p:spPr>
          <a:xfrm>
            <a:off x="5301516" y="363207"/>
            <a:ext cx="3773892" cy="2062802"/>
          </a:xfrm>
          <a:prstGeom prst="cloudCallout">
            <a:avLst>
              <a:gd name="adj1" fmla="val 67710"/>
              <a:gd name="adj2" fmla="val 50821"/>
            </a:avLst>
          </a:prstGeom>
          <a:solidFill>
            <a:schemeClr val="bg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ague Spartan" panose="00000800000000000000" pitchFamily="50" charset="0"/>
                <a:ea typeface="Lato" panose="020F0502020204030203" pitchFamily="34" charset="0"/>
                <a:cs typeface="Lato" panose="020F0502020204030203" pitchFamily="34" charset="0"/>
              </a:rPr>
              <a:t>Parents: read our helpful guidance before </a:t>
            </a:r>
            <a:r>
              <a:rPr kumimoji="0" lang="en-GB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eague Spartan" panose="00000800000000000000" pitchFamily="50" charset="0"/>
                <a:ea typeface="Lato" panose="020F0502020204030203" pitchFamily="34" charset="0"/>
                <a:cs typeface="Lato" panose="020F0502020204030203" pitchFamily="34" charset="0"/>
              </a:rPr>
              <a:t>you start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eague Spartan" panose="00000800000000000000" pitchFamily="50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393" y="363207"/>
            <a:ext cx="1814538" cy="102439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2811" y="685315"/>
            <a:ext cx="2020057" cy="187931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5760D00-5BB6-47E6-93A5-8C19966AB71C}"/>
              </a:ext>
            </a:extLst>
          </p:cNvPr>
          <p:cNvSpPr txBox="1"/>
          <p:nvPr/>
        </p:nvSpPr>
        <p:spPr>
          <a:xfrm>
            <a:off x="9234057" y="195939"/>
            <a:ext cx="2746662" cy="1077218"/>
          </a:xfrm>
          <a:prstGeom prst="rect">
            <a:avLst/>
          </a:prstGeom>
          <a:solidFill>
            <a:srgbClr val="95519E"/>
          </a:solidFill>
          <a:ln>
            <a:solidFill>
              <a:schemeClr val="bg1"/>
            </a:solidFill>
            <a:prstDash val="dash"/>
          </a:ln>
        </p:spPr>
        <p:txBody>
          <a:bodyPr wrap="square" rtlCol="0" anchor="ctr" anchorCtr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eague Spartan" panose="00000800000000000000" pitchFamily="50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Before </a:t>
            </a:r>
            <a:r>
              <a:rPr kumimoji="0" lang="en-GB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eague Spartan" panose="00000800000000000000" pitchFamily="50" charset="0"/>
                <a:ea typeface="Open Sans Extrabold" panose="020B0906030804020204" pitchFamily="34" charset="0"/>
                <a:cs typeface="Open Sans Extrabold" panose="020B0906030804020204" pitchFamily="34" charset="0"/>
              </a:rPr>
              <a:t>you start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eague Spartan" panose="00000800000000000000" pitchFamily="50" charset="0"/>
              <a:ea typeface="Open Sans Extrabold" panose="020B0906030804020204" pitchFamily="34" charset="0"/>
              <a:cs typeface="Open Sans Extrabold" panose="020B0906030804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49118AF-AF42-410A-8E06-F3E9BD6B8691}"/>
              </a:ext>
            </a:extLst>
          </p:cNvPr>
          <p:cNvSpPr txBox="1"/>
          <p:nvPr/>
        </p:nvSpPr>
        <p:spPr>
          <a:xfrm>
            <a:off x="-98502" y="4851332"/>
            <a:ext cx="69287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To start, play this slideshow from beginning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53BCC5A-C8FE-4BA2-A56D-6111B9314AE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21" t="-1" r="2490" b="822"/>
          <a:stretch/>
        </p:blipFill>
        <p:spPr>
          <a:xfrm>
            <a:off x="5142868" y="5442890"/>
            <a:ext cx="736600" cy="95410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0EDF2ED-C77A-4E4B-8F6C-EDC78964FFF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589"/>
          <a:stretch/>
        </p:blipFill>
        <p:spPr>
          <a:xfrm rot="20700138">
            <a:off x="5483527" y="5542122"/>
            <a:ext cx="796930" cy="828395"/>
          </a:xfrm>
          <a:prstGeom prst="rect">
            <a:avLst/>
          </a:prstGeom>
        </p:spPr>
      </p:pic>
      <p:pic>
        <p:nvPicPr>
          <p:cNvPr id="4" name="Picture 3">
            <a:hlinkClick r:id="rId7"/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7474" y="2760079"/>
            <a:ext cx="3791962" cy="2537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686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586727" y="2788586"/>
            <a:ext cx="10868071" cy="327782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Amir has heard that his best friend might be moving to a new school. </a:t>
            </a:r>
          </a:p>
          <a:p>
            <a:endParaRPr lang="en-GB" sz="2400" dirty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His tummy aches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He keeps crying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He wants to be left alone</a:t>
            </a:r>
          </a:p>
          <a:p>
            <a:endParaRPr lang="en-GB" sz="2400" dirty="0" smtClean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  <a:p>
            <a:endParaRPr lang="en-GB" sz="2400" dirty="0" smtClean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  <a:p>
            <a:r>
              <a:rPr lang="en-GB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Feeling:………………………………………………..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516331"/>
            <a:ext cx="107141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chemeClr val="bg1">
                    <a:lumMod val="50000"/>
                  </a:schemeClr>
                </a:solidFill>
              </a:rPr>
              <a:t>  </a:t>
            </a:r>
            <a:r>
              <a:rPr lang="en-GB" sz="4400" b="1" dirty="0" smtClean="0">
                <a:solidFill>
                  <a:srgbClr val="95519E"/>
                </a:solidFill>
                <a:latin typeface="League Spartan" panose="00000800000000000000" pitchFamily="50" charset="0"/>
              </a:rPr>
              <a:t>What are they feeling?</a:t>
            </a:r>
            <a:endParaRPr lang="en-GB" sz="4400" b="1" dirty="0">
              <a:solidFill>
                <a:srgbClr val="95519E"/>
              </a:solidFill>
              <a:latin typeface="League Spartan" panose="00000800000000000000" pitchFamily="50" charset="0"/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0" y="6355382"/>
            <a:ext cx="12192000" cy="365125"/>
          </a:xfrm>
        </p:spPr>
        <p:txBody>
          <a:bodyPr/>
          <a:lstStyle/>
          <a:p>
            <a:r>
              <a:rPr lang="en-GB" sz="1050" dirty="0" smtClean="0"/>
              <a:t>© PSHE Association 2020 </a:t>
            </a:r>
            <a:r>
              <a:rPr lang="en-GB" dirty="0" smtClean="0"/>
              <a:t>	 </a:t>
            </a:r>
            <a:endParaRPr lang="en-GB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>
          <a:xfrm>
            <a:off x="11217875" y="6479919"/>
            <a:ext cx="644611" cy="365125"/>
          </a:xfrm>
          <a:prstGeom prst="rect">
            <a:avLst/>
          </a:prstGeom>
        </p:spPr>
        <p:txBody>
          <a:bodyPr/>
          <a:lstStyle/>
          <a:p>
            <a:fld id="{2D651D86-383D-45DB-A701-76B5BFCFE28F}" type="slidenum">
              <a:rPr lang="en-GB" smtClean="0"/>
              <a:t>10</a:t>
            </a:fld>
            <a:endParaRPr lang="en-GB" dirty="0"/>
          </a:p>
        </p:txBody>
      </p:sp>
      <p:sp>
        <p:nvSpPr>
          <p:cNvPr id="20" name="TextBox 19"/>
          <p:cNvSpPr txBox="1"/>
          <p:nvPr/>
        </p:nvSpPr>
        <p:spPr>
          <a:xfrm>
            <a:off x="586727" y="1385786"/>
            <a:ext cx="954072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5. Read Amir’s story.</a:t>
            </a:r>
          </a:p>
          <a:p>
            <a:endParaRPr lang="en-GB" sz="700" b="1" dirty="0" smtClean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  <a:p>
            <a:r>
              <a:rPr lang="en-GB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What different feelings might he be experiencing? </a:t>
            </a:r>
          </a:p>
          <a:p>
            <a:endParaRPr lang="en-GB" sz="2400" dirty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  <a:p>
            <a:endParaRPr lang="en-GB" sz="2400" dirty="0" smtClean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  <a:p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1905451" y="5410690"/>
            <a:ext cx="36721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sad or worried</a:t>
            </a:r>
            <a:endParaRPr lang="en-GB" sz="2800" b="1" dirty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39784" y="3232445"/>
            <a:ext cx="1667045" cy="233386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5965" y="352929"/>
            <a:ext cx="673685" cy="67368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49448" y="3571533"/>
            <a:ext cx="842367" cy="842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816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3693" y="559917"/>
            <a:ext cx="1071418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rgbClr val="95519E"/>
                </a:solidFill>
                <a:latin typeface="League Spartan" panose="00000800000000000000" pitchFamily="50" charset="0"/>
              </a:rPr>
              <a:t>Sharing feelings</a:t>
            </a:r>
          </a:p>
          <a:p>
            <a:endParaRPr lang="en-GB" sz="4400" b="1" dirty="0" smtClean="0">
              <a:solidFill>
                <a:srgbClr val="95519E"/>
              </a:solidFill>
              <a:latin typeface="League Spartan" panose="00000800000000000000" pitchFamily="50" charset="0"/>
            </a:endParaRPr>
          </a:p>
          <a:p>
            <a:endParaRPr lang="en-GB" sz="4400" b="1" dirty="0">
              <a:solidFill>
                <a:srgbClr val="95519E"/>
              </a:solidFill>
              <a:latin typeface="League Spartan" panose="00000800000000000000" pitchFamily="50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6591" y="1226729"/>
            <a:ext cx="10701284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Sharing how we feel can help us with our feelings.</a:t>
            </a:r>
          </a:p>
          <a:p>
            <a:endParaRPr lang="en-US" sz="8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US" sz="2400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Who might need help with their feelings? </a:t>
            </a:r>
          </a:p>
          <a:p>
            <a:endParaRPr lang="en-US" sz="28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0" y="6446879"/>
            <a:ext cx="12192000" cy="365125"/>
          </a:xfrm>
        </p:spPr>
        <p:txBody>
          <a:bodyPr/>
          <a:lstStyle/>
          <a:p>
            <a:r>
              <a:rPr lang="en-GB" sz="1050" dirty="0" smtClean="0"/>
              <a:t>© PSHE Association 2020</a:t>
            </a:r>
            <a:r>
              <a:rPr lang="en-GB" dirty="0" smtClean="0"/>
              <a:t>	 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217875" y="6479919"/>
            <a:ext cx="644611" cy="365125"/>
          </a:xfrm>
          <a:prstGeom prst="rect">
            <a:avLst/>
          </a:prstGeom>
        </p:spPr>
        <p:txBody>
          <a:bodyPr/>
          <a:lstStyle/>
          <a:p>
            <a:fld id="{2D651D86-383D-45DB-A701-76B5BFCFE28F}" type="slidenum">
              <a:rPr lang="en-GB" smtClean="0"/>
              <a:t>11</a:t>
            </a:fld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22377" y="434651"/>
            <a:ext cx="2317803" cy="160073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03160" y="4980429"/>
            <a:ext cx="22497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rgbClr val="FF0000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Mo</a:t>
            </a:r>
            <a:endParaRPr lang="en-GB" sz="2400" b="1" dirty="0">
              <a:solidFill>
                <a:srgbClr val="FF0000"/>
              </a:solidFill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24426" y="4001572"/>
            <a:ext cx="22497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rgbClr val="95519E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Carlos</a:t>
            </a:r>
            <a:endParaRPr lang="en-GB" sz="2400" b="1" dirty="0">
              <a:solidFill>
                <a:srgbClr val="95519E"/>
              </a:solidFill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03160" y="2484119"/>
            <a:ext cx="22497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rgbClr val="00B050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Mia</a:t>
            </a:r>
            <a:endParaRPr lang="en-GB" sz="2400" b="1" dirty="0">
              <a:solidFill>
                <a:srgbClr val="00B050"/>
              </a:solidFill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24426" y="5873788"/>
            <a:ext cx="22497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Amir</a:t>
            </a:r>
            <a:endParaRPr lang="en-GB" sz="2400" b="1" dirty="0">
              <a:solidFill>
                <a:schemeClr val="accent5">
                  <a:lumMod val="60000"/>
                  <a:lumOff val="40000"/>
                </a:schemeClr>
              </a:solidFill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03160" y="3192897"/>
            <a:ext cx="22497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rgbClr val="FFC000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Jade</a:t>
            </a:r>
            <a:endParaRPr lang="en-GB" sz="2400" b="1" dirty="0">
              <a:solidFill>
                <a:srgbClr val="FFC000"/>
              </a:solidFill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</p:txBody>
      </p:sp>
      <p:pic>
        <p:nvPicPr>
          <p:cNvPr id="2050" name="Picture 2" descr="Check Mark, Tick Mark, Check, Correct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82380" y="2368778"/>
            <a:ext cx="633647" cy="622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heck Mark, Tick Mark, Check, Correct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1919" y="3974789"/>
            <a:ext cx="633647" cy="622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heck Mark, Tick Mark, Check, Correct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77210" y="4889924"/>
            <a:ext cx="633647" cy="622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heck Mark, Tick Mark, Check, Correct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77208" y="3159703"/>
            <a:ext cx="633647" cy="622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40483" y="2332996"/>
            <a:ext cx="8309294" cy="759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00"/>
              </a:lnSpc>
            </a:pPr>
            <a:r>
              <a:rPr lang="en-GB" sz="2000" dirty="0" smtClean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Mia might get over-excited and not be able to calm down. Her mum might need to help her.  </a:t>
            </a:r>
            <a:endParaRPr lang="en-GB" sz="2000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640483" y="3235647"/>
            <a:ext cx="8880042" cy="425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00"/>
              </a:lnSpc>
            </a:pPr>
            <a:r>
              <a:rPr lang="en-GB" sz="2000" dirty="0" smtClean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Jade is really happy now, but most people are not happy all the time.</a:t>
            </a:r>
            <a:endParaRPr lang="en-GB" sz="2000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632827" y="3852791"/>
            <a:ext cx="8880042" cy="759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00"/>
              </a:lnSpc>
            </a:pPr>
            <a:r>
              <a:rPr lang="en-GB" sz="2000" dirty="0" smtClean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Carlos will probably want to share that he is feeling proud with someone else.  He thinks his Granny will also be proud of him.</a:t>
            </a:r>
            <a:endParaRPr lang="en-GB" sz="2000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pic>
        <p:nvPicPr>
          <p:cNvPr id="21" name="Picture 2" descr="Check Mark, Tick Mark, Check, Correct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77209" y="5776834"/>
            <a:ext cx="633647" cy="622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2632827" y="4811608"/>
            <a:ext cx="8880042" cy="759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00"/>
              </a:lnSpc>
            </a:pPr>
            <a:r>
              <a:rPr lang="en-GB" sz="2000" dirty="0" smtClean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It is really important that Mo tells an adult she trusts what has happened and how she feels so they can help.</a:t>
            </a:r>
            <a:endParaRPr lang="en-GB" sz="2000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632827" y="5733170"/>
            <a:ext cx="8880042" cy="7591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00"/>
              </a:lnSpc>
            </a:pPr>
            <a:r>
              <a:rPr lang="en-GB" sz="2000" dirty="0" smtClean="0"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It’s ok to be sad sometimes, but Amir should talk about the sad feelings with someone else to help him feel better.</a:t>
            </a:r>
            <a:endParaRPr lang="en-GB" sz="2000" dirty="0"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6328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9" grpId="0"/>
      <p:bldP spid="20" grpId="0"/>
      <p:bldP spid="22" grpId="0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08659" y="216357"/>
            <a:ext cx="102817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5519E"/>
                </a:solidFill>
                <a:effectLst/>
                <a:uLnTx/>
                <a:uFillTx/>
                <a:latin typeface="League Spartan" panose="00000800000000000000" pitchFamily="50" charset="0"/>
                <a:ea typeface="+mn-ea"/>
                <a:cs typeface="+mn-cs"/>
              </a:rPr>
              <a:t>How</a:t>
            </a:r>
            <a:r>
              <a:rPr kumimoji="0" lang="en-GB" sz="4400" b="1" i="0" u="none" strike="noStrike" kern="1200" cap="none" spc="0" normalizeH="0" noProof="0" dirty="0" smtClean="0">
                <a:ln>
                  <a:noFill/>
                </a:ln>
                <a:solidFill>
                  <a:srgbClr val="95519E"/>
                </a:solidFill>
                <a:effectLst/>
                <a:uLnTx/>
                <a:uFillTx/>
                <a:latin typeface="League Spartan" panose="00000800000000000000" pitchFamily="50" charset="0"/>
                <a:ea typeface="+mn-ea"/>
                <a:cs typeface="+mn-cs"/>
              </a:rPr>
              <a:t> things make us feel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srgbClr val="95519E"/>
              </a:solidFill>
              <a:effectLst/>
              <a:uLnTx/>
              <a:uFillTx/>
              <a:latin typeface="League Spartan" panose="00000800000000000000" pitchFamily="50" charset="0"/>
              <a:ea typeface="+mn-ea"/>
              <a:cs typeface="+mn-cs"/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0" y="6355382"/>
            <a:ext cx="121920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© PSHE Association 2020</a:t>
            </a: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	 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>
          <a:xfrm>
            <a:off x="11217875" y="6479919"/>
            <a:ext cx="644611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51D86-383D-45DB-A701-76B5BFCFE28F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67046" y="1114254"/>
            <a:ext cx="10857907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800" dirty="0" smtClean="0">
                <a:solidFill>
                  <a:prstClr val="black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We all feel differently about different things.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 smtClean="0">
              <a:solidFill>
                <a:prstClr val="black"/>
              </a:solidFill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How</a:t>
            </a:r>
            <a:r>
              <a:rPr kumimoji="0" lang="en-GB" sz="28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might </a:t>
            </a:r>
            <a:r>
              <a:rPr kumimoji="0" lang="en-GB" sz="28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Maz</a:t>
            </a:r>
            <a:r>
              <a:rPr kumimoji="0" lang="en-GB" sz="28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feel about these things?  </a:t>
            </a:r>
            <a:endParaRPr kumimoji="0" lang="en-GB" sz="28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</p:txBody>
      </p:sp>
      <p:pic>
        <p:nvPicPr>
          <p:cNvPr id="3074" name="Picture 2" descr="Roller Coaster, Rollercoaster, Big Dipper, Switchback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8658" y="2886676"/>
            <a:ext cx="2324641" cy="1552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loud, Weather, Rain, Rainfall, Rainclouds, Raincloud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34054" y="3288369"/>
            <a:ext cx="1254429" cy="1070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Party, Birthday, Fun, Trumpet, Hat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901150">
            <a:off x="8794109" y="2781269"/>
            <a:ext cx="1306381" cy="1586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Spider Web, Black, Arachnid, Silhouette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83697" y="3146608"/>
            <a:ext cx="1413369" cy="1353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og, Cat, Pet, Silhouette, Animal, Do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37618" y="2672631"/>
            <a:ext cx="2977534" cy="1830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627176" y="5719079"/>
            <a:ext cx="77070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2800" dirty="0">
                <a:solidFill>
                  <a:prstClr val="black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Is it a </a:t>
            </a:r>
            <a:r>
              <a:rPr lang="en-GB" sz="2800" b="1" dirty="0">
                <a:solidFill>
                  <a:prstClr val="black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good</a:t>
            </a:r>
            <a:r>
              <a:rPr lang="en-GB" sz="2800" dirty="0">
                <a:solidFill>
                  <a:prstClr val="black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or </a:t>
            </a:r>
            <a:r>
              <a:rPr lang="en-GB" sz="2800" b="1" dirty="0">
                <a:solidFill>
                  <a:prstClr val="black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not so good </a:t>
            </a:r>
            <a:r>
              <a:rPr lang="en-GB" sz="2800" dirty="0">
                <a:solidFill>
                  <a:prstClr val="black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feeling?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7255" y="58152"/>
            <a:ext cx="1085850" cy="108585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80692" y="4960627"/>
            <a:ext cx="712885" cy="71288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6178" y="4953927"/>
            <a:ext cx="736198" cy="736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158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08659" y="382612"/>
            <a:ext cx="102817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5519E"/>
                </a:solidFill>
                <a:effectLst/>
                <a:uLnTx/>
                <a:uFillTx/>
                <a:latin typeface="League Spartan" panose="00000800000000000000" pitchFamily="50" charset="0"/>
                <a:ea typeface="+mn-ea"/>
                <a:cs typeface="+mn-cs"/>
              </a:rPr>
              <a:t>How </a:t>
            </a:r>
            <a:r>
              <a:rPr kumimoji="0" lang="en-GB" sz="4400" b="1" i="0" u="none" strike="noStrike" kern="1200" cap="none" spc="0" normalizeH="0" noProof="0" dirty="0" err="1" smtClean="0">
                <a:ln>
                  <a:noFill/>
                </a:ln>
                <a:solidFill>
                  <a:srgbClr val="95519E"/>
                </a:solidFill>
                <a:effectLst/>
                <a:uLnTx/>
                <a:uFillTx/>
                <a:latin typeface="League Spartan" panose="00000800000000000000" pitchFamily="50" charset="0"/>
                <a:ea typeface="+mn-ea"/>
                <a:cs typeface="+mn-cs"/>
              </a:rPr>
              <a:t>Maz</a:t>
            </a:r>
            <a:r>
              <a:rPr kumimoji="0" lang="en-GB" sz="4400" b="1" i="0" u="none" strike="noStrike" kern="1200" cap="none" spc="0" normalizeH="0" noProof="0" dirty="0" smtClean="0">
                <a:ln>
                  <a:noFill/>
                </a:ln>
                <a:solidFill>
                  <a:srgbClr val="95519E"/>
                </a:solidFill>
                <a:effectLst/>
                <a:uLnTx/>
                <a:uFillTx/>
                <a:latin typeface="League Spartan" panose="00000800000000000000" pitchFamily="50" charset="0"/>
                <a:ea typeface="+mn-ea"/>
                <a:cs typeface="+mn-cs"/>
              </a:rPr>
              <a:t> feels about</a:t>
            </a:r>
            <a:r>
              <a:rPr kumimoji="0" lang="en-GB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5519E"/>
                </a:solidFill>
                <a:effectLst/>
                <a:uLnTx/>
                <a:uFillTx/>
                <a:latin typeface="League Spartan" panose="00000800000000000000" pitchFamily="50" charset="0"/>
                <a:ea typeface="+mn-ea"/>
                <a:cs typeface="+mn-cs"/>
              </a:rPr>
              <a:t>…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srgbClr val="95519E"/>
              </a:solidFill>
              <a:effectLst/>
              <a:uLnTx/>
              <a:uFillTx/>
              <a:latin typeface="League Spartan" panose="00000800000000000000" pitchFamily="50" charset="0"/>
              <a:ea typeface="+mn-ea"/>
              <a:cs typeface="+mn-cs"/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0" y="6355382"/>
            <a:ext cx="121920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© PSHE Association 2020 </a:t>
            </a: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	 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>
          <a:xfrm>
            <a:off x="11217875" y="6479919"/>
            <a:ext cx="644611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51D86-383D-45DB-A701-76B5BFCFE28F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3074" name="Picture 2" descr="Roller Coaster, Rollercoaster, Big Dipper, Switchback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6975" y="4219574"/>
            <a:ext cx="2324641" cy="1552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loud, Weather, Rain, Rainfall, Rainclouds, Raincloud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17333" y="1587330"/>
            <a:ext cx="1730886" cy="1476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Party, Birthday, Fun, Trumpet, Hat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901150">
            <a:off x="8615211" y="1532542"/>
            <a:ext cx="1306381" cy="1586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Spider Web, Black, Arachnid, Silhouette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21727" y="3834480"/>
            <a:ext cx="1413369" cy="1353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og, Cat, Pet, Silhouette, Animal, Do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0280" y="4476486"/>
            <a:ext cx="2977534" cy="1830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16256" y="1387637"/>
            <a:ext cx="2079144" cy="305943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2852" y="1572566"/>
            <a:ext cx="712885" cy="71288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7396" y="3726938"/>
            <a:ext cx="736198" cy="73619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8986" y="4339838"/>
            <a:ext cx="712885" cy="71288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8653" y="1149113"/>
            <a:ext cx="712885" cy="71288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6396" y="3603640"/>
            <a:ext cx="736198" cy="736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640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08659" y="382612"/>
            <a:ext cx="10281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5519E"/>
                </a:solidFill>
                <a:effectLst/>
                <a:uLnTx/>
                <a:uFillTx/>
                <a:latin typeface="League Spartan" panose="00000800000000000000" pitchFamily="50" charset="0"/>
              </a:rPr>
              <a:t>Who or what could help </a:t>
            </a:r>
            <a:r>
              <a:rPr kumimoji="0" lang="en-GB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95519E"/>
                </a:solidFill>
                <a:effectLst/>
                <a:uLnTx/>
                <a:uFillTx/>
                <a:latin typeface="League Spartan" panose="00000800000000000000" pitchFamily="50" charset="0"/>
              </a:rPr>
              <a:t>Maz</a:t>
            </a:r>
            <a:r>
              <a:rPr kumimoji="0" lang="en-GB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5519E"/>
                </a:solidFill>
                <a:effectLst/>
                <a:uLnTx/>
                <a:uFillTx/>
                <a:latin typeface="League Spartan" panose="00000800000000000000" pitchFamily="50" charset="0"/>
              </a:rPr>
              <a:t> feel </a:t>
            </a:r>
            <a:r>
              <a:rPr kumimoji="0" lang="en-GB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95519E"/>
                </a:solidFill>
                <a:effectLst/>
                <a:uLnTx/>
                <a:uFillTx/>
                <a:latin typeface="League Spartan" panose="00000800000000000000" pitchFamily="50" charset="0"/>
              </a:rPr>
              <a:t>bette</a:t>
            </a:r>
            <a:r>
              <a:rPr lang="en-GB" sz="3600" b="1" dirty="0" smtClean="0">
                <a:solidFill>
                  <a:srgbClr val="95519E"/>
                </a:solidFill>
                <a:latin typeface="League Spartan" panose="00000800000000000000" pitchFamily="50" charset="0"/>
              </a:rPr>
              <a:t>r?</a:t>
            </a: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srgbClr val="95519E"/>
              </a:solidFill>
              <a:effectLst/>
              <a:uLnTx/>
              <a:uFillTx/>
              <a:latin typeface="League Spartan" panose="00000800000000000000" pitchFamily="50" charset="0"/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0" y="6355382"/>
            <a:ext cx="121920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© PSHE Association 2020 </a:t>
            </a: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	 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>
          <a:xfrm>
            <a:off x="11217875" y="6479919"/>
            <a:ext cx="644611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51D86-383D-45DB-A701-76B5BFCFE28F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17" name="Picture 4" descr="Cloud, Weather, Rain, Rainfall, Rainclouds, Raincloud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9780" y="1311616"/>
            <a:ext cx="963279" cy="821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183698" y="1421884"/>
            <a:ext cx="76709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err="1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Maz</a:t>
            </a:r>
            <a:r>
              <a:rPr lang="en-GB" sz="28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has never seen rain before! He is </a:t>
            </a:r>
            <a:r>
              <a:rPr lang="en-GB" sz="2800" b="1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nervous</a:t>
            </a:r>
            <a:r>
              <a:rPr lang="en-GB" sz="28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to go outside in the rain for the first time.</a:t>
            </a:r>
            <a:endParaRPr lang="en-GB" sz="2800" dirty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</p:txBody>
      </p:sp>
      <p:pic>
        <p:nvPicPr>
          <p:cNvPr id="20" name="Picture 4" descr="Dog, Cat, Pet, Silhouette, Animal, Do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012" y="2791360"/>
            <a:ext cx="2079205" cy="1278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3183698" y="3216998"/>
            <a:ext cx="76709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err="1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Maz</a:t>
            </a:r>
            <a:r>
              <a:rPr lang="en-GB" sz="28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is </a:t>
            </a:r>
            <a:r>
              <a:rPr lang="en-GB" sz="2800" b="1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afraid</a:t>
            </a:r>
            <a:r>
              <a:rPr lang="en-GB" sz="28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of dogs and cats. He thinks they all look very scary. </a:t>
            </a:r>
            <a:endParaRPr lang="en-GB" sz="2800" dirty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</p:txBody>
      </p:sp>
      <p:pic>
        <p:nvPicPr>
          <p:cNvPr id="22" name="Picture 6" descr="Party, Birthday, Fun, Trumpet, Hat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901150">
            <a:off x="1049382" y="4688521"/>
            <a:ext cx="1185953" cy="143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3183698" y="4904305"/>
            <a:ext cx="76709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err="1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Maz</a:t>
            </a:r>
            <a:r>
              <a:rPr lang="en-GB" sz="28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is </a:t>
            </a:r>
            <a:r>
              <a:rPr lang="en-GB" sz="2800" b="1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embarrassed</a:t>
            </a:r>
            <a:r>
              <a:rPr lang="en-GB" sz="28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to go to the party — he thinks his dancing is terrible!</a:t>
            </a:r>
            <a:endParaRPr lang="en-GB" sz="2800" dirty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7889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/>
      <p:bldP spid="2" grpId="0"/>
      <p:bldP spid="21" grpId="0"/>
      <p:bldP spid="2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08659" y="382612"/>
            <a:ext cx="102817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5519E"/>
                </a:solidFill>
                <a:effectLst/>
                <a:uLnTx/>
                <a:uFillTx/>
                <a:latin typeface="League Spartan" panose="00000800000000000000" pitchFamily="50" charset="0"/>
                <a:ea typeface="+mn-ea"/>
                <a:cs typeface="+mn-cs"/>
              </a:rPr>
              <a:t>How </a:t>
            </a:r>
            <a:r>
              <a:rPr kumimoji="0" lang="en-GB" sz="4400" b="1" i="0" u="none" strike="noStrike" kern="1200" cap="none" spc="0" normalizeH="0" noProof="0" dirty="0" smtClean="0">
                <a:ln>
                  <a:noFill/>
                </a:ln>
                <a:solidFill>
                  <a:srgbClr val="95519E"/>
                </a:solidFill>
                <a:effectLst/>
                <a:uLnTx/>
                <a:uFillTx/>
                <a:latin typeface="League Spartan" panose="00000800000000000000" pitchFamily="50" charset="0"/>
                <a:ea typeface="+mn-ea"/>
                <a:cs typeface="+mn-cs"/>
              </a:rPr>
              <a:t>do you feel about</a:t>
            </a:r>
            <a:r>
              <a:rPr kumimoji="0" lang="en-GB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5519E"/>
                </a:solidFill>
                <a:effectLst/>
                <a:uLnTx/>
                <a:uFillTx/>
                <a:latin typeface="League Spartan" panose="00000800000000000000" pitchFamily="50" charset="0"/>
                <a:ea typeface="+mn-ea"/>
                <a:cs typeface="+mn-cs"/>
              </a:rPr>
              <a:t>…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srgbClr val="95519E"/>
              </a:solidFill>
              <a:effectLst/>
              <a:uLnTx/>
              <a:uFillTx/>
              <a:latin typeface="League Spartan" panose="00000800000000000000" pitchFamily="50" charset="0"/>
              <a:ea typeface="+mn-ea"/>
              <a:cs typeface="+mn-cs"/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0" y="6355382"/>
            <a:ext cx="121920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© PSHE Association 2020 </a:t>
            </a: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	 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>
          <a:xfrm>
            <a:off x="11217875" y="6479919"/>
            <a:ext cx="644611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51D86-383D-45DB-A701-76B5BFCFE28F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3074" name="Picture 2" descr="Roller Coaster, Rollercoaster, Big Dipper, Switchback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6300" y="4272562"/>
            <a:ext cx="2037902" cy="1360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loud, Weather, Rain, Rainfall, Rainclouds, Raincloud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7691" y="1929510"/>
            <a:ext cx="1402736" cy="1196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Party, Birthday, Fun, Trumpet, Hat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901150">
            <a:off x="4299975" y="4102582"/>
            <a:ext cx="1145242" cy="1390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Spider Web, Black, Arachnid, Silhouette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77013" y="4173457"/>
            <a:ext cx="1239033" cy="1186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og, Cat, Pet, Silhouette, Animal, Do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38620" y="1764245"/>
            <a:ext cx="2087409" cy="1283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Fireworks, New Year'S Eve, Sparkler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08975" y="1726584"/>
            <a:ext cx="1563612" cy="1527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77204" y="1219794"/>
            <a:ext cx="16793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rain</a:t>
            </a:r>
            <a:endParaRPr lang="en-GB" sz="2400" dirty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29663" y="3579773"/>
            <a:ext cx="22060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roller-coasters</a:t>
            </a:r>
            <a:endParaRPr lang="en-GB" sz="2400" dirty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399203" y="1231748"/>
            <a:ext cx="16793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fireworks</a:t>
            </a:r>
            <a:endParaRPr lang="en-GB" sz="2400" dirty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798988" y="1239607"/>
            <a:ext cx="20596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d</a:t>
            </a:r>
            <a:r>
              <a:rPr lang="en-GB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ogs and cats</a:t>
            </a:r>
            <a:endParaRPr lang="en-GB" sz="2400" dirty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368335" y="3452863"/>
            <a:ext cx="16793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spiders</a:t>
            </a:r>
            <a:endParaRPr lang="en-GB" sz="2400" dirty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853347" y="3535963"/>
            <a:ext cx="16793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parties</a:t>
            </a:r>
            <a:endParaRPr lang="en-GB" sz="2400" dirty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</p:txBody>
      </p:sp>
      <p:pic>
        <p:nvPicPr>
          <p:cNvPr id="7" name="Picture 4" descr="Doll, Baby Girl, Cartoon, Girl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65763" y="1798383"/>
            <a:ext cx="1369294" cy="1272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8541369" y="1153761"/>
            <a:ext cx="16793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t</a:t>
            </a:r>
            <a:r>
              <a:rPr lang="en-GB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he dark</a:t>
            </a:r>
            <a:endParaRPr lang="en-GB" sz="2400" dirty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</p:txBody>
      </p:sp>
      <p:pic>
        <p:nvPicPr>
          <p:cNvPr id="1030" name="Picture 6" descr="Child, Fight, Ethnic, Isolated, Argue"/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033866" y="3710193"/>
            <a:ext cx="1541071" cy="1943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5716270" y="3507141"/>
            <a:ext cx="33274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f</a:t>
            </a:r>
            <a:r>
              <a:rPr lang="en-GB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alling out with a friend</a:t>
            </a:r>
            <a:endParaRPr lang="en-GB" sz="2400" dirty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17875" y="236595"/>
            <a:ext cx="673685" cy="67368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77241" y="5806243"/>
            <a:ext cx="69256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Who or what could help you with your feelings?</a:t>
            </a:r>
            <a:endParaRPr lang="en-GB" sz="24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83425" y="269057"/>
            <a:ext cx="769482" cy="769482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19734" y="263571"/>
            <a:ext cx="736198" cy="736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536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3693" y="652138"/>
            <a:ext cx="1071418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rgbClr val="95519E"/>
                </a:solidFill>
                <a:latin typeface="League Spartan" panose="00000800000000000000" pitchFamily="50" charset="0"/>
              </a:rPr>
              <a:t>We all have feelings</a:t>
            </a:r>
          </a:p>
          <a:p>
            <a:endParaRPr lang="en-GB" sz="4400" b="1" dirty="0">
              <a:solidFill>
                <a:srgbClr val="95519E"/>
              </a:solidFill>
              <a:latin typeface="League Spartan" panose="00000800000000000000" pitchFamily="50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3693" y="1497577"/>
            <a:ext cx="10012615" cy="5032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League Spartan" panose="00000800000000000000" pitchFamily="50" charset="0"/>
              </a:rPr>
              <a:t>Well done on completing the activities!</a:t>
            </a:r>
          </a:p>
          <a:p>
            <a:endParaRPr lang="en-US" sz="1400" b="1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US" sz="2800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Go back to the ‘What’s your starting point?’ activity</a:t>
            </a:r>
          </a:p>
          <a:p>
            <a:endParaRPr lang="en-US" sz="1600" dirty="0" smtClean="0"/>
          </a:p>
          <a:p>
            <a:endParaRPr lang="en-US" sz="1600" dirty="0" smtClean="0"/>
          </a:p>
          <a:p>
            <a:r>
              <a:rPr lang="en-US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Do you remember that Maz wanted to find out about feelings?</a:t>
            </a:r>
          </a:p>
          <a:p>
            <a:endParaRPr lang="en-US" sz="2400" dirty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  <a:p>
            <a:pPr marL="800100" lvl="1" indent="-3429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Is there anything else that you would like to tell Maz?</a:t>
            </a:r>
          </a:p>
          <a:p>
            <a:pPr marL="800100" lvl="1" indent="-3429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Is there anything you would like to add?</a:t>
            </a:r>
          </a:p>
          <a:p>
            <a:pPr marL="800100" lvl="1" indent="-3429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Is there anything that you would like to change?</a:t>
            </a:r>
          </a:p>
          <a:p>
            <a:endParaRPr lang="en-US" sz="2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US" sz="24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416534"/>
            <a:ext cx="12192000" cy="365125"/>
          </a:xfrm>
        </p:spPr>
        <p:txBody>
          <a:bodyPr/>
          <a:lstStyle/>
          <a:p>
            <a:r>
              <a:rPr lang="en-GB" sz="1050" dirty="0" smtClean="0"/>
              <a:t>© PSHE Association 2020</a:t>
            </a:r>
            <a:r>
              <a:rPr lang="en-GB" dirty="0" smtClean="0"/>
              <a:t>	 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217875" y="6479919"/>
            <a:ext cx="644611" cy="365125"/>
          </a:xfrm>
          <a:prstGeom prst="rect">
            <a:avLst/>
          </a:prstGeom>
        </p:spPr>
        <p:txBody>
          <a:bodyPr/>
          <a:lstStyle/>
          <a:p>
            <a:fld id="{2D651D86-383D-45DB-A701-76B5BFCFE28F}" type="slidenum">
              <a:rPr lang="en-GB" smtClean="0"/>
              <a:t>16</a:t>
            </a:fld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34185" y="2318140"/>
            <a:ext cx="2228301" cy="3560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053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38909" y="687185"/>
            <a:ext cx="107141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5519E"/>
                </a:solidFill>
                <a:effectLst/>
                <a:uLnTx/>
                <a:uFillTx/>
                <a:latin typeface="League Spartan" panose="00000800000000000000" pitchFamily="50" charset="0"/>
                <a:ea typeface="+mn-ea"/>
                <a:cs typeface="+mn-cs"/>
              </a:rPr>
              <a:t>More activities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srgbClr val="95519E"/>
              </a:solidFill>
              <a:effectLst/>
              <a:uLnTx/>
              <a:uFillTx/>
              <a:latin typeface="League Spartan" panose="00000800000000000000" pitchFamily="50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80093"/>
            <a:ext cx="12192000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© PSHE Association 2020</a:t>
            </a:r>
            <a:r>
              <a:rPr kumimoji="0" lang="en-GB" sz="1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	 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217875" y="6479919"/>
            <a:ext cx="644611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651D86-383D-45DB-A701-76B5BFCFE28F}" type="slidenum">
              <a:rPr kumimoji="0" lang="en-GB" sz="14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 Light" panose="020B0306030504020204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3911" y="2004688"/>
            <a:ext cx="7317312" cy="2687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Interview a </a:t>
            </a: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grown-up </a:t>
            </a: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at </a:t>
            </a: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home.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  <a:p>
            <a:pPr lvl="0">
              <a:lnSpc>
                <a:spcPts val="3500"/>
              </a:lnSpc>
              <a:defRPr/>
            </a:pP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Choose 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three 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things from slide 15, ask if 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it makes them feel good, or not so good, and what 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positive 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things 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they </a:t>
            </a:r>
            <a:r>
              <a:rPr lang="en-GB" sz="2800" dirty="0" smtClean="0">
                <a:solidFill>
                  <a:prstClr val="black"/>
                </a:solidFill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might do </a:t>
            </a: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to 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help them</a:t>
            </a:r>
            <a:r>
              <a:rPr kumimoji="0" lang="en-GB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with their feelings</a:t>
            </a:r>
            <a:r>
              <a:rPr kumimoji="0" lang="en-GB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. </a:t>
            </a: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</p:txBody>
      </p:sp>
      <p:pic>
        <p:nvPicPr>
          <p:cNvPr id="5122" name="Picture 2" descr="Interviewer, Chat-Show Host, Characters, Cute, Job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20824" y="2004688"/>
            <a:ext cx="2797051" cy="309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9428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952170" y="3596633"/>
            <a:ext cx="1009649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6000" b="1" dirty="0" smtClean="0">
                <a:latin typeface="League Spartan" panose="00000800000000000000" pitchFamily="50" charset="0"/>
              </a:rPr>
              <a:t>Y1-2 home learning: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6000" b="1" dirty="0" smtClean="0">
                <a:solidFill>
                  <a:srgbClr val="95519E"/>
                </a:solidFill>
                <a:latin typeface="League Spartan" panose="00000800000000000000" pitchFamily="50" charset="0"/>
              </a:rPr>
              <a:t> We all have feelings</a:t>
            </a:r>
            <a:r>
              <a:rPr kumimoji="0" lang="en-GB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95519E"/>
                </a:solidFill>
                <a:effectLst/>
                <a:uLnTx/>
                <a:uFillTx/>
                <a:latin typeface="League Spartan" panose="00000800000000000000" pitchFamily="50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48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League Spartan" panose="00000800000000000000" pitchFamily="50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8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League Spartan" panose="00000800000000000000" pitchFamily="50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217875" y="6479919"/>
            <a:ext cx="644611" cy="365125"/>
          </a:xfrm>
          <a:prstGeom prst="rect">
            <a:avLst/>
          </a:prstGeom>
        </p:spPr>
        <p:txBody>
          <a:bodyPr/>
          <a:lstStyle/>
          <a:p>
            <a:fld id="{2D651D86-383D-45DB-A701-76B5BFCFE28F}" type="slidenum">
              <a:rPr lang="en-GB" smtClean="0"/>
              <a:t>2</a:t>
            </a:fld>
            <a:endParaRPr lang="en-GB" dirty="0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-4412" y="6391510"/>
            <a:ext cx="12192000" cy="365125"/>
          </a:xfrm>
        </p:spPr>
        <p:txBody>
          <a:bodyPr/>
          <a:lstStyle/>
          <a:p>
            <a:r>
              <a:rPr lang="en-GB" sz="1050" dirty="0" smtClean="0"/>
              <a:t>© PSHE Association 2020</a:t>
            </a:r>
            <a:r>
              <a:rPr lang="en-GB" dirty="0" smtClean="0"/>
              <a:t>	 </a:t>
            </a:r>
            <a:endParaRPr lang="en-GB" dirty="0"/>
          </a:p>
        </p:txBody>
      </p:sp>
      <p:pic>
        <p:nvPicPr>
          <p:cNvPr id="1026" name="Picture 2" descr="Smiley, Emoticon, Anger, Angry, Anxiety, Emotions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31340" y="974988"/>
            <a:ext cx="3759387" cy="2110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2468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534443" y="2726309"/>
            <a:ext cx="10328043" cy="33239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1"/>
            <a:r>
              <a:rPr lang="en-GB" sz="3200" b="1" dirty="0" smtClean="0">
                <a:latin typeface="League Spartan" panose="00000800000000000000" pitchFamily="50" charset="0"/>
              </a:rPr>
              <a:t>We will be able to:</a:t>
            </a:r>
          </a:p>
          <a:p>
            <a:pPr lvl="1"/>
            <a:r>
              <a:rPr lang="en-GB" sz="3200" b="1" dirty="0" smtClean="0">
                <a:latin typeface="League Spartan" panose="00000800000000000000" pitchFamily="50" charset="0"/>
              </a:rPr>
              <a:t> </a:t>
            </a:r>
            <a:endParaRPr lang="en-GB" sz="3200" b="1" dirty="0">
              <a:latin typeface="League Spartan" panose="00000800000000000000" pitchFamily="50" charset="0"/>
            </a:endParaRPr>
          </a:p>
          <a:p>
            <a:pPr lvl="3"/>
            <a:endParaRPr lang="en-GB" sz="100" b="1" dirty="0" smtClean="0">
              <a:latin typeface="Gill Sans MT" panose="020B0502020104020203" pitchFamily="34" charset="0"/>
            </a:endParaRPr>
          </a:p>
          <a:p>
            <a:pPr marL="914400" lvl="1" indent="-457200">
              <a:spcBef>
                <a:spcPts val="600"/>
              </a:spcBef>
              <a:spcAft>
                <a:spcPts val="600"/>
              </a:spcAft>
              <a:buSzPct val="202000"/>
              <a:buBlip>
                <a:blip r:embed="rId3"/>
              </a:buBlip>
            </a:pPr>
            <a:r>
              <a:rPr lang="en-GB" sz="24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</a:t>
            </a:r>
            <a:r>
              <a:rPr lang="en-GB" sz="24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ecognise different feelings in ourselves and others</a:t>
            </a:r>
          </a:p>
          <a:p>
            <a:pPr marL="914400" lvl="1" indent="-457200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SzPct val="202000"/>
              <a:buBlip>
                <a:blip r:embed="rId3"/>
              </a:buBlip>
            </a:pPr>
            <a:r>
              <a:rPr lang="en-GB" sz="24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identify that people can feel differently about things and situations</a:t>
            </a:r>
          </a:p>
          <a:p>
            <a:pPr marL="914400" lvl="1" indent="-457200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SzPct val="202000"/>
              <a:buBlip>
                <a:blip r:embed="rId3"/>
              </a:buBlip>
            </a:pPr>
            <a:r>
              <a:rPr lang="en-GB" sz="24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explain who can help us with our feelings</a:t>
            </a:r>
            <a:endParaRPr lang="en-GB" sz="2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6320257"/>
            <a:ext cx="12192000" cy="365125"/>
          </a:xfrm>
        </p:spPr>
        <p:txBody>
          <a:bodyPr/>
          <a:lstStyle/>
          <a:p>
            <a:r>
              <a:rPr lang="en-GB" sz="1050" dirty="0" smtClean="0"/>
              <a:t>© PSHE Association 2020</a:t>
            </a:r>
            <a:r>
              <a:rPr lang="en-GB" dirty="0" smtClean="0"/>
              <a:t>	 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217875" y="6479919"/>
            <a:ext cx="644611" cy="365125"/>
          </a:xfrm>
          <a:prstGeom prst="rect">
            <a:avLst/>
          </a:prstGeom>
        </p:spPr>
        <p:txBody>
          <a:bodyPr/>
          <a:lstStyle/>
          <a:p>
            <a:fld id="{2D651D86-383D-45DB-A701-76B5BFCFE28F}" type="slidenum">
              <a:rPr lang="en-GB" smtClean="0"/>
              <a:t>3</a:t>
            </a:fld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615383" y="1274688"/>
            <a:ext cx="10602492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lvl="3"/>
            <a:r>
              <a:rPr lang="en-GB" sz="3200" b="1" dirty="0" smtClean="0">
                <a:latin typeface="League Spartan" panose="00000800000000000000" pitchFamily="50" charset="0"/>
              </a:rPr>
              <a:t>We are learning that we all have feelings</a:t>
            </a:r>
            <a:endParaRPr lang="en-GB" sz="900" b="1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0789" y="928006"/>
            <a:ext cx="968621" cy="10763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02" r="10174"/>
          <a:stretch/>
        </p:blipFill>
        <p:spPr>
          <a:xfrm>
            <a:off x="890789" y="2726309"/>
            <a:ext cx="877333" cy="1001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488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3900" y="289047"/>
            <a:ext cx="1071418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rgbClr val="95519E"/>
                </a:solidFill>
                <a:latin typeface="League Spartan" panose="00000800000000000000" pitchFamily="50" charset="0"/>
              </a:rPr>
              <a:t>We all have feelings:</a:t>
            </a:r>
          </a:p>
          <a:p>
            <a:r>
              <a:rPr lang="en-GB" sz="1050" b="1" dirty="0" smtClean="0">
                <a:solidFill>
                  <a:srgbClr val="95519E"/>
                </a:solidFill>
                <a:latin typeface="League Spartan" panose="00000800000000000000" pitchFamily="50" charset="0"/>
              </a:rPr>
              <a:t> </a:t>
            </a:r>
          </a:p>
          <a:p>
            <a:r>
              <a:rPr lang="en-GB" sz="44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What’s our starting point?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5806" y="2027386"/>
            <a:ext cx="7241259" cy="4139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Meet Maz. </a:t>
            </a:r>
            <a:r>
              <a:rPr lang="en-US" sz="2800" dirty="0" err="1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Maz</a:t>
            </a:r>
            <a:r>
              <a:rPr lang="en-US" sz="28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is an alien.</a:t>
            </a:r>
          </a:p>
          <a:p>
            <a:endParaRPr lang="en-US" sz="28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US" sz="28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Maz is visiting earth to discover more about humans. Today Maz wants to learn all about </a:t>
            </a:r>
            <a:r>
              <a:rPr lang="en-US" sz="2800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feelings</a:t>
            </a:r>
            <a:r>
              <a:rPr lang="en-US" sz="28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  <a:p>
            <a:endParaRPr lang="en-US" sz="28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en-US" sz="2800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If you were telling </a:t>
            </a:r>
            <a:r>
              <a:rPr lang="en-US" sz="2800" b="1" dirty="0" err="1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Maz</a:t>
            </a:r>
            <a:r>
              <a:rPr lang="en-US" sz="2800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all about feelings, what would you say and talk about?</a:t>
            </a:r>
            <a:endParaRPr lang="en-US" sz="28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en-US" sz="2800" b="1" dirty="0" smtClean="0"/>
          </a:p>
          <a:p>
            <a:endParaRPr lang="en-US" sz="1100" b="1" dirty="0" smtClean="0">
              <a:latin typeface="League Spartan" panose="00000800000000000000" pitchFamily="50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415306"/>
            <a:ext cx="12192000" cy="365125"/>
          </a:xfrm>
        </p:spPr>
        <p:txBody>
          <a:bodyPr/>
          <a:lstStyle/>
          <a:p>
            <a:r>
              <a:rPr lang="en-GB" sz="1050" dirty="0" smtClean="0"/>
              <a:t>© PSHE Association 2020 </a:t>
            </a:r>
            <a:r>
              <a:rPr lang="en-GB" dirty="0" smtClean="0"/>
              <a:t>	 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11217875" y="6479919"/>
            <a:ext cx="644611" cy="365125"/>
          </a:xfrm>
          <a:prstGeom prst="rect">
            <a:avLst/>
          </a:prstGeom>
        </p:spPr>
        <p:txBody>
          <a:bodyPr/>
          <a:lstStyle/>
          <a:p>
            <a:fld id="{2D651D86-383D-45DB-A701-76B5BFCFE28F}" type="slidenum">
              <a:rPr lang="en-GB" smtClean="0"/>
              <a:t>4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8971" y="1538692"/>
            <a:ext cx="2869111" cy="4324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648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516331"/>
            <a:ext cx="107141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chemeClr val="bg1">
                    <a:lumMod val="50000"/>
                  </a:schemeClr>
                </a:solidFill>
              </a:rPr>
              <a:t>  </a:t>
            </a:r>
            <a:r>
              <a:rPr lang="en-GB" sz="4400" b="1" dirty="0" smtClean="0">
                <a:solidFill>
                  <a:srgbClr val="95519E"/>
                </a:solidFill>
                <a:latin typeface="League Spartan" panose="00000800000000000000" pitchFamily="50" charset="0"/>
              </a:rPr>
              <a:t>Naming and recognising feelings</a:t>
            </a:r>
            <a:endParaRPr lang="en-GB" sz="4400" b="1" dirty="0">
              <a:solidFill>
                <a:srgbClr val="95519E"/>
              </a:solidFill>
              <a:latin typeface="League Spartan" panose="00000800000000000000" pitchFamily="50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0060" y="1387995"/>
            <a:ext cx="571070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Read the words from the </a:t>
            </a:r>
            <a:r>
              <a:rPr lang="en-US" sz="2400" b="1" dirty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Feelings vocabulary </a:t>
            </a:r>
            <a:r>
              <a:rPr lang="en-US" sz="2400" b="1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cards </a:t>
            </a:r>
            <a:r>
              <a:rPr lang="en-US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(</a:t>
            </a:r>
            <a:r>
              <a:rPr lang="en-US" sz="2400" b="1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Resource 1</a:t>
            </a:r>
            <a:r>
              <a:rPr lang="en-US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in your pack). Choose some of words to think about.</a:t>
            </a:r>
          </a:p>
          <a:p>
            <a:endParaRPr lang="en-US" sz="1400" dirty="0" smtClean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Where in his body might </a:t>
            </a:r>
            <a:r>
              <a:rPr lang="en-US" sz="2400" dirty="0" err="1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Maz</a:t>
            </a:r>
            <a:r>
              <a:rPr lang="en-US" sz="2400" dirty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 experience this feeling?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What </a:t>
            </a:r>
            <a:r>
              <a:rPr lang="en-US" sz="2400" dirty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might happen to his face when he feels it?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What might happen to his body when he feels it</a:t>
            </a:r>
            <a:r>
              <a:rPr lang="en-US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?</a:t>
            </a:r>
            <a:endParaRPr lang="en-US" sz="2400" dirty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1152605">
            <a:off x="10314681" y="1363949"/>
            <a:ext cx="615118" cy="826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 smtClean="0">
                <a:solidFill>
                  <a:srgbClr val="95519E"/>
                </a:solidFill>
              </a:rPr>
              <a:t>?</a:t>
            </a:r>
            <a:endParaRPr lang="en-GB" sz="4800" b="1" dirty="0">
              <a:solidFill>
                <a:srgbClr val="95519E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 rot="19974868">
            <a:off x="6662926" y="3657149"/>
            <a:ext cx="6554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 smtClean="0">
                <a:solidFill>
                  <a:srgbClr val="95519E"/>
                </a:solidFill>
              </a:rPr>
              <a:t>?</a:t>
            </a:r>
            <a:endParaRPr lang="en-GB" sz="4800" b="1" dirty="0">
              <a:solidFill>
                <a:srgbClr val="95519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270768" y="1719188"/>
            <a:ext cx="6967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 smtClean="0">
                <a:solidFill>
                  <a:srgbClr val="95519E"/>
                </a:solidFill>
              </a:rPr>
              <a:t>?</a:t>
            </a:r>
            <a:endParaRPr lang="en-GB" sz="4800" b="1" dirty="0">
              <a:solidFill>
                <a:srgbClr val="95519E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 rot="1545823">
            <a:off x="10135643" y="3292371"/>
            <a:ext cx="792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 smtClean="0">
                <a:solidFill>
                  <a:srgbClr val="95519E"/>
                </a:solidFill>
              </a:rPr>
              <a:t>?</a:t>
            </a:r>
            <a:endParaRPr lang="en-GB" sz="4800" b="1" dirty="0">
              <a:solidFill>
                <a:srgbClr val="95519E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 rot="1965352">
            <a:off x="10915031" y="5150653"/>
            <a:ext cx="7924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 smtClean="0">
                <a:solidFill>
                  <a:srgbClr val="95519E"/>
                </a:solidFill>
              </a:rPr>
              <a:t>?</a:t>
            </a:r>
            <a:endParaRPr lang="en-GB" sz="4800" b="1" dirty="0">
              <a:solidFill>
                <a:srgbClr val="95519E"/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0" y="6355382"/>
            <a:ext cx="12192000" cy="365125"/>
          </a:xfrm>
        </p:spPr>
        <p:txBody>
          <a:bodyPr/>
          <a:lstStyle/>
          <a:p>
            <a:r>
              <a:rPr lang="en-GB" sz="1050" dirty="0" smtClean="0"/>
              <a:t>© PSHE Association 2020</a:t>
            </a:r>
            <a:r>
              <a:rPr lang="en-GB" dirty="0" smtClean="0"/>
              <a:t>	 </a:t>
            </a:r>
            <a:endParaRPr lang="en-GB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>
          <a:xfrm>
            <a:off x="11217875" y="6479919"/>
            <a:ext cx="644611" cy="365125"/>
          </a:xfrm>
          <a:prstGeom prst="rect">
            <a:avLst/>
          </a:prstGeom>
        </p:spPr>
        <p:txBody>
          <a:bodyPr/>
          <a:lstStyle/>
          <a:p>
            <a:fld id="{2D651D86-383D-45DB-A701-76B5BFCFE28F}" type="slidenum">
              <a:rPr lang="en-GB" smtClean="0"/>
              <a:t>5</a:t>
            </a:fld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6404" y="1651247"/>
            <a:ext cx="2696508" cy="41132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6587" y="5594163"/>
            <a:ext cx="65042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Look in a mirror and act out the feeling as if you are showing </a:t>
            </a:r>
            <a:r>
              <a:rPr lang="en-GB" sz="2400" b="1" dirty="0" err="1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Maz</a:t>
            </a:r>
            <a:r>
              <a:rPr lang="en-GB" sz="2400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  <a:endParaRPr lang="en-GB" sz="24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233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516331"/>
            <a:ext cx="107141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chemeClr val="bg1">
                    <a:lumMod val="50000"/>
                  </a:schemeClr>
                </a:solidFill>
              </a:rPr>
              <a:t>  </a:t>
            </a:r>
            <a:r>
              <a:rPr lang="en-GB" sz="4400" b="1" dirty="0" smtClean="0">
                <a:solidFill>
                  <a:srgbClr val="95519E"/>
                </a:solidFill>
                <a:latin typeface="League Spartan" panose="00000800000000000000" pitchFamily="50" charset="0"/>
              </a:rPr>
              <a:t>What are they feeling? </a:t>
            </a:r>
            <a:endParaRPr lang="en-GB" sz="4400" b="1" dirty="0">
              <a:solidFill>
                <a:srgbClr val="95519E"/>
              </a:solidFill>
              <a:latin typeface="League Spartan" panose="00000800000000000000" pitchFamily="50" charset="0"/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0" y="6355382"/>
            <a:ext cx="12192000" cy="365125"/>
          </a:xfrm>
        </p:spPr>
        <p:txBody>
          <a:bodyPr/>
          <a:lstStyle/>
          <a:p>
            <a:r>
              <a:rPr lang="en-GB" sz="1050" dirty="0" smtClean="0"/>
              <a:t>© PSHE Association 2020 </a:t>
            </a:r>
            <a:r>
              <a:rPr lang="en-GB" dirty="0" smtClean="0"/>
              <a:t>	 </a:t>
            </a:r>
            <a:endParaRPr lang="en-GB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>
          <a:xfrm>
            <a:off x="11217875" y="6479919"/>
            <a:ext cx="644611" cy="365125"/>
          </a:xfrm>
          <a:prstGeom prst="rect">
            <a:avLst/>
          </a:prstGeom>
        </p:spPr>
        <p:txBody>
          <a:bodyPr/>
          <a:lstStyle/>
          <a:p>
            <a:fld id="{2D651D86-383D-45DB-A701-76B5BFCFE28F}" type="slidenum">
              <a:rPr lang="en-GB" smtClean="0"/>
              <a:t>6</a:t>
            </a:fld>
            <a:endParaRPr lang="en-GB" dirty="0"/>
          </a:p>
        </p:txBody>
      </p:sp>
      <p:sp>
        <p:nvSpPr>
          <p:cNvPr id="20" name="TextBox 19"/>
          <p:cNvSpPr txBox="1"/>
          <p:nvPr/>
        </p:nvSpPr>
        <p:spPr>
          <a:xfrm>
            <a:off x="586727" y="2024760"/>
            <a:ext cx="954072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en-GB" sz="2400" b="1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Read Mia’s story.</a:t>
            </a:r>
          </a:p>
          <a:p>
            <a:pPr marL="457200" indent="-457200">
              <a:buAutoNum type="arabicPeriod"/>
            </a:pPr>
            <a:endParaRPr lang="en-GB" sz="900" b="1" dirty="0" smtClean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  <a:p>
            <a:r>
              <a:rPr lang="en-GB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What different feelings might she be experiencing? </a:t>
            </a:r>
          </a:p>
          <a:p>
            <a:endParaRPr lang="en-GB" sz="2400" dirty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  <a:p>
            <a:endParaRPr lang="en-GB" sz="2400" dirty="0" smtClean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5965" y="352929"/>
            <a:ext cx="673685" cy="67368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6727" y="1363203"/>
            <a:ext cx="112757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Help the characters identify their feelings. There are 5 stories to read.</a:t>
            </a:r>
            <a:endParaRPr lang="en-GB" sz="2400" b="1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8443" y="3183857"/>
            <a:ext cx="10875114" cy="304698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Mia’s dad works in another country. Tonight she will get to video call her dad for the first time in ages. </a:t>
            </a:r>
          </a:p>
          <a:p>
            <a:endParaRPr lang="en-GB" sz="2400" dirty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Her tummy is tingling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She can’t keep still and jumps around a lot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Her voice is very loud</a:t>
            </a:r>
          </a:p>
          <a:p>
            <a:endParaRPr lang="en-GB" sz="2400" dirty="0" smtClean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  <a:p>
            <a:r>
              <a:rPr lang="en-GB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Feeling:………………………………………………..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48566" y="3872758"/>
            <a:ext cx="1569309" cy="194001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597510" y="5508284"/>
            <a:ext cx="14959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excited</a:t>
            </a:r>
            <a:endParaRPr lang="en-GB" sz="2800" b="1" dirty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02044" y="3877991"/>
            <a:ext cx="861680" cy="861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539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0214" y="437934"/>
            <a:ext cx="107141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chemeClr val="bg1">
                    <a:lumMod val="50000"/>
                  </a:schemeClr>
                </a:solidFill>
              </a:rPr>
              <a:t>  </a:t>
            </a:r>
            <a:r>
              <a:rPr lang="en-GB" sz="4400" b="1" dirty="0" smtClean="0">
                <a:solidFill>
                  <a:srgbClr val="95519E"/>
                </a:solidFill>
                <a:latin typeface="League Spartan" panose="00000800000000000000" pitchFamily="50" charset="0"/>
              </a:rPr>
              <a:t>What are they feeling?</a:t>
            </a:r>
            <a:endParaRPr lang="en-GB" sz="4400" b="1" dirty="0">
              <a:solidFill>
                <a:srgbClr val="95519E"/>
              </a:solidFill>
              <a:latin typeface="League Spartan" panose="00000800000000000000" pitchFamily="50" charset="0"/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0" y="6355382"/>
            <a:ext cx="12192000" cy="365125"/>
          </a:xfrm>
        </p:spPr>
        <p:txBody>
          <a:bodyPr/>
          <a:lstStyle/>
          <a:p>
            <a:r>
              <a:rPr lang="en-GB" sz="1050" dirty="0" smtClean="0"/>
              <a:t>© PSHE Association 2020 </a:t>
            </a:r>
            <a:r>
              <a:rPr lang="en-GB" dirty="0" smtClean="0"/>
              <a:t>	 </a:t>
            </a:r>
            <a:endParaRPr lang="en-GB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>
          <a:xfrm>
            <a:off x="11217875" y="6479919"/>
            <a:ext cx="644611" cy="365125"/>
          </a:xfrm>
          <a:prstGeom prst="rect">
            <a:avLst/>
          </a:prstGeom>
        </p:spPr>
        <p:txBody>
          <a:bodyPr/>
          <a:lstStyle/>
          <a:p>
            <a:fld id="{2D651D86-383D-45DB-A701-76B5BFCFE28F}" type="slidenum">
              <a:rPr lang="en-GB" smtClean="0"/>
              <a:t>7</a:t>
            </a:fld>
            <a:endParaRPr lang="en-GB" dirty="0"/>
          </a:p>
        </p:txBody>
      </p:sp>
      <p:sp>
        <p:nvSpPr>
          <p:cNvPr id="20" name="TextBox 19"/>
          <p:cNvSpPr txBox="1"/>
          <p:nvPr/>
        </p:nvSpPr>
        <p:spPr>
          <a:xfrm>
            <a:off x="586727" y="1385786"/>
            <a:ext cx="954072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2. Read Jade’s story.</a:t>
            </a:r>
          </a:p>
          <a:p>
            <a:endParaRPr lang="en-GB" sz="800" b="1" dirty="0" smtClean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  <a:p>
            <a:r>
              <a:rPr lang="en-GB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What different feelings might she be experiencing? </a:t>
            </a:r>
          </a:p>
          <a:p>
            <a:endParaRPr lang="en-GB" sz="2400" dirty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  <a:p>
            <a:endParaRPr lang="en-GB" sz="2400" dirty="0" smtClean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  <a:p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672109" y="2735896"/>
            <a:ext cx="10868071" cy="3046988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Jade’s favourite song is playing on the radio </a:t>
            </a:r>
          </a:p>
          <a:p>
            <a:endParaRPr lang="en-GB" sz="2400" dirty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She smiles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Her body is relaxed and calm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She laughs at her little brother’s dancing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 smtClean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  <a:p>
            <a:endParaRPr lang="en-GB" sz="2400" dirty="0" smtClean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  <a:p>
            <a:r>
              <a:rPr lang="en-GB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Feeling:………………………………………………..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350036" y="4873322"/>
            <a:ext cx="30775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happy or  joyful</a:t>
            </a:r>
            <a:endParaRPr lang="en-GB" sz="2800" b="1" dirty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85550" y="3077736"/>
            <a:ext cx="1854574" cy="237814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2881" y="3088445"/>
            <a:ext cx="875050" cy="87505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5965" y="352929"/>
            <a:ext cx="673685" cy="673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878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516331"/>
            <a:ext cx="107141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chemeClr val="bg1">
                    <a:lumMod val="50000"/>
                  </a:schemeClr>
                </a:solidFill>
              </a:rPr>
              <a:t>  </a:t>
            </a:r>
            <a:r>
              <a:rPr lang="en-GB" sz="4400" b="1" dirty="0" smtClean="0">
                <a:solidFill>
                  <a:srgbClr val="95519E"/>
                </a:solidFill>
                <a:latin typeface="League Spartan" panose="00000800000000000000" pitchFamily="50" charset="0"/>
              </a:rPr>
              <a:t>What are they feeling?</a:t>
            </a:r>
            <a:endParaRPr lang="en-GB" sz="4400" b="1" dirty="0">
              <a:solidFill>
                <a:srgbClr val="95519E"/>
              </a:solidFill>
              <a:latin typeface="League Spartan" panose="00000800000000000000" pitchFamily="50" charset="0"/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0" y="6355382"/>
            <a:ext cx="12192000" cy="365125"/>
          </a:xfrm>
        </p:spPr>
        <p:txBody>
          <a:bodyPr/>
          <a:lstStyle/>
          <a:p>
            <a:r>
              <a:rPr lang="en-GB" sz="1050" dirty="0" smtClean="0"/>
              <a:t>© PSHE Association 2020 </a:t>
            </a:r>
            <a:r>
              <a:rPr lang="en-GB" dirty="0" smtClean="0"/>
              <a:t>	 </a:t>
            </a:r>
            <a:endParaRPr lang="en-GB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>
          <a:xfrm>
            <a:off x="11217875" y="6479919"/>
            <a:ext cx="644611" cy="365125"/>
          </a:xfrm>
          <a:prstGeom prst="rect">
            <a:avLst/>
          </a:prstGeom>
        </p:spPr>
        <p:txBody>
          <a:bodyPr/>
          <a:lstStyle/>
          <a:p>
            <a:fld id="{2D651D86-383D-45DB-A701-76B5BFCFE28F}" type="slidenum">
              <a:rPr lang="en-GB" smtClean="0"/>
              <a:t>8</a:t>
            </a:fld>
            <a:endParaRPr lang="en-GB" dirty="0"/>
          </a:p>
        </p:txBody>
      </p:sp>
      <p:sp>
        <p:nvSpPr>
          <p:cNvPr id="20" name="TextBox 19"/>
          <p:cNvSpPr txBox="1"/>
          <p:nvPr/>
        </p:nvSpPr>
        <p:spPr>
          <a:xfrm>
            <a:off x="586727" y="1385786"/>
            <a:ext cx="954072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3. Read Carlo’s story.</a:t>
            </a:r>
          </a:p>
          <a:p>
            <a:endParaRPr lang="en-GB" sz="1000" b="1" dirty="0" smtClean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  <a:p>
            <a:r>
              <a:rPr lang="en-GB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What different feelings might he be experiencing? </a:t>
            </a:r>
          </a:p>
          <a:p>
            <a:endParaRPr lang="en-GB" sz="2400" dirty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  <a:p>
            <a:endParaRPr lang="en-GB" sz="2400" dirty="0" smtClean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  <a:p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86552" y="3885581"/>
            <a:ext cx="1655805" cy="163109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86727" y="2547660"/>
            <a:ext cx="10868071" cy="364715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Carlos has got his best score ever on this week’s spelling test.  He knows he’s getting better and is pleased that he practised. </a:t>
            </a:r>
          </a:p>
          <a:p>
            <a:endParaRPr lang="en-GB" sz="2400" dirty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He stands up tall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His body is calm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He smiles and laughs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 smtClean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  <a:p>
            <a:endParaRPr lang="en-GB" sz="2400" dirty="0" smtClean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  <a:p>
            <a:r>
              <a:rPr lang="en-GB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Feeling:………………………………………………..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71661" y="5464995"/>
            <a:ext cx="36721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confident or  proud</a:t>
            </a:r>
            <a:endParaRPr lang="en-GB" sz="2800" b="1" dirty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7985" y="3417111"/>
            <a:ext cx="875050" cy="87505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5965" y="352929"/>
            <a:ext cx="673685" cy="673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881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516331"/>
            <a:ext cx="107141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 smtClean="0">
                <a:solidFill>
                  <a:schemeClr val="bg1">
                    <a:lumMod val="50000"/>
                  </a:schemeClr>
                </a:solidFill>
              </a:rPr>
              <a:t>  </a:t>
            </a:r>
            <a:r>
              <a:rPr lang="en-GB" sz="4400" b="1" dirty="0" smtClean="0">
                <a:solidFill>
                  <a:srgbClr val="95519E"/>
                </a:solidFill>
                <a:latin typeface="League Spartan" panose="00000800000000000000" pitchFamily="50" charset="0"/>
              </a:rPr>
              <a:t>What are they feeling?</a:t>
            </a:r>
            <a:endParaRPr lang="en-GB" sz="4400" b="1" dirty="0">
              <a:solidFill>
                <a:srgbClr val="95519E"/>
              </a:solidFill>
              <a:latin typeface="League Spartan" panose="00000800000000000000" pitchFamily="50" charset="0"/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0" y="6355382"/>
            <a:ext cx="12192000" cy="365125"/>
          </a:xfrm>
        </p:spPr>
        <p:txBody>
          <a:bodyPr/>
          <a:lstStyle/>
          <a:p>
            <a:r>
              <a:rPr lang="en-GB" sz="1050" dirty="0" smtClean="0"/>
              <a:t>© PSHE Association 2020 </a:t>
            </a:r>
            <a:r>
              <a:rPr lang="en-GB" dirty="0" smtClean="0"/>
              <a:t>	 </a:t>
            </a:r>
            <a:endParaRPr lang="en-GB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>
          <a:xfrm>
            <a:off x="11217875" y="6479919"/>
            <a:ext cx="644611" cy="365125"/>
          </a:xfrm>
          <a:prstGeom prst="rect">
            <a:avLst/>
          </a:prstGeom>
        </p:spPr>
        <p:txBody>
          <a:bodyPr/>
          <a:lstStyle/>
          <a:p>
            <a:fld id="{2D651D86-383D-45DB-A701-76B5BFCFE28F}" type="slidenum">
              <a:rPr lang="en-GB" smtClean="0"/>
              <a:t>9</a:t>
            </a:fld>
            <a:endParaRPr lang="en-GB" dirty="0"/>
          </a:p>
        </p:txBody>
      </p:sp>
      <p:sp>
        <p:nvSpPr>
          <p:cNvPr id="20" name="TextBox 19"/>
          <p:cNvSpPr txBox="1"/>
          <p:nvPr/>
        </p:nvSpPr>
        <p:spPr>
          <a:xfrm>
            <a:off x="620756" y="1391353"/>
            <a:ext cx="954072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4</a:t>
            </a:r>
            <a:r>
              <a:rPr lang="en-GB" sz="2400" b="1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. Read Mo’s story.</a:t>
            </a:r>
          </a:p>
          <a:p>
            <a:endParaRPr lang="en-GB" sz="800" b="1" dirty="0" smtClean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  <a:p>
            <a:r>
              <a:rPr lang="en-GB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What different feelings might she be experiencing? </a:t>
            </a:r>
          </a:p>
          <a:p>
            <a:endParaRPr lang="en-GB" sz="2400" dirty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  <a:p>
            <a:endParaRPr lang="en-GB" sz="2400" dirty="0" smtClean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  <a:p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716086" y="2759408"/>
            <a:ext cx="10868071" cy="3277820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Mo sees an image on her screen that someone she doesn’t know sent her. </a:t>
            </a:r>
          </a:p>
          <a:p>
            <a:endParaRPr lang="en-GB" sz="2400" dirty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Her arms and legs are shaking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She finds it hard to breathe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Her body goes cold</a:t>
            </a:r>
          </a:p>
          <a:p>
            <a:endParaRPr lang="en-GB" sz="2400" dirty="0" smtClean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  <a:p>
            <a:endParaRPr lang="en-GB" sz="2400" dirty="0" smtClean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  <a:p>
            <a:r>
              <a:rPr lang="en-GB" sz="2400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Feeling:………………………………………………..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87252" y="5326968"/>
            <a:ext cx="36721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latin typeface="Lato" panose="020B0604020202020204" charset="0"/>
                <a:ea typeface="Lato" panose="020B0604020202020204" charset="0"/>
                <a:cs typeface="Lato" panose="020B0604020202020204" charset="0"/>
              </a:rPr>
              <a:t>scared or worried</a:t>
            </a:r>
            <a:endParaRPr lang="en-GB" sz="2800" b="1" dirty="0">
              <a:latin typeface="Lato" panose="020B0604020202020204" charset="0"/>
              <a:ea typeface="Lato" panose="020B0604020202020204" charset="0"/>
              <a:cs typeface="Lato" panose="020B060402020202020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76189" y="3376351"/>
            <a:ext cx="1894350" cy="2232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20204" y="3440535"/>
            <a:ext cx="842367" cy="84236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75965" y="352929"/>
            <a:ext cx="673685" cy="673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865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4794</TotalTime>
  <Words>986</Words>
  <Application>Microsoft Office PowerPoint</Application>
  <PresentationFormat>Widescreen</PresentationFormat>
  <Paragraphs>206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8" baseType="lpstr">
      <vt:lpstr>Lato</vt:lpstr>
      <vt:lpstr>Calibri</vt:lpstr>
      <vt:lpstr>Calibri Light</vt:lpstr>
      <vt:lpstr>Open Sans Extrabold</vt:lpstr>
      <vt:lpstr>Gill Sans MT</vt:lpstr>
      <vt:lpstr>League Spartan</vt:lpstr>
      <vt:lpstr>Lato Light</vt:lpstr>
      <vt:lpstr>Arial</vt:lpstr>
      <vt:lpstr>Open Sans Light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Sally Martin</dc:creator>
  <cp:lastModifiedBy>Sam Harvey</cp:lastModifiedBy>
  <cp:revision>323</cp:revision>
  <dcterms:created xsi:type="dcterms:W3CDTF">2018-11-29T11:01:12Z</dcterms:created>
  <dcterms:modified xsi:type="dcterms:W3CDTF">2020-04-16T11:09:09Z</dcterms:modified>
</cp:coreProperties>
</file>